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3"/>
  </p:notesMasterIdLst>
  <p:handoutMasterIdLst>
    <p:handoutMasterId r:id="rId34"/>
  </p:handoutMasterIdLst>
  <p:sldIdLst>
    <p:sldId id="279" r:id="rId4"/>
    <p:sldId id="574" r:id="rId5"/>
    <p:sldId id="634" r:id="rId6"/>
    <p:sldId id="640" r:id="rId7"/>
    <p:sldId id="668" r:id="rId8"/>
    <p:sldId id="637" r:id="rId9"/>
    <p:sldId id="638" r:id="rId10"/>
    <p:sldId id="690" r:id="rId11"/>
    <p:sldId id="693" r:id="rId12"/>
    <p:sldId id="639" r:id="rId13"/>
    <p:sldId id="684" r:id="rId14"/>
    <p:sldId id="685" r:id="rId15"/>
    <p:sldId id="688" r:id="rId16"/>
    <p:sldId id="686" r:id="rId17"/>
    <p:sldId id="687" r:id="rId18"/>
    <p:sldId id="689" r:id="rId19"/>
    <p:sldId id="691" r:id="rId20"/>
    <p:sldId id="695" r:id="rId21"/>
    <p:sldId id="696" r:id="rId22"/>
    <p:sldId id="697" r:id="rId23"/>
    <p:sldId id="698" r:id="rId24"/>
    <p:sldId id="694" r:id="rId25"/>
    <p:sldId id="708" r:id="rId26"/>
    <p:sldId id="710" r:id="rId27"/>
    <p:sldId id="712" r:id="rId28"/>
    <p:sldId id="711" r:id="rId29"/>
    <p:sldId id="707" r:id="rId30"/>
    <p:sldId id="704" r:id="rId31"/>
    <p:sldId id="667" r:id="rId3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FA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2" d="100"/>
          <a:sy n="112" d="100"/>
        </p:scale>
        <p:origin x="1542"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7740"/>
    </p:cViewPr>
  </p:sorterViewPr>
  <p:notesViewPr>
    <p:cSldViewPr>
      <p:cViewPr varScale="1">
        <p:scale>
          <a:sx n="58" d="100"/>
          <a:sy n="58" d="100"/>
        </p:scale>
        <p:origin x="301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11699" cy="4636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6769" y="3"/>
            <a:ext cx="3011699" cy="463696"/>
          </a:xfrm>
          <a:prstGeom prst="rect">
            <a:avLst/>
          </a:prstGeom>
        </p:spPr>
        <p:txBody>
          <a:bodyPr vert="horz" lIns="91440" tIns="45720" rIns="91440" bIns="45720" rtlCol="0"/>
          <a:lstStyle>
            <a:lvl1pPr algn="r">
              <a:defRPr sz="1200"/>
            </a:lvl1pPr>
          </a:lstStyle>
          <a:p>
            <a:fld id="{A1831258-A360-4ACC-9661-2E29C56685C1}" type="datetimeFigureOut">
              <a:rPr lang="en-US" smtClean="0"/>
              <a:t>10/15/2018</a:t>
            </a:fld>
            <a:endParaRPr lang="en-US" dirty="0"/>
          </a:p>
        </p:txBody>
      </p:sp>
      <p:sp>
        <p:nvSpPr>
          <p:cNvPr id="4" name="Footer Placeholder 3"/>
          <p:cNvSpPr>
            <a:spLocks noGrp="1"/>
          </p:cNvSpPr>
          <p:nvPr>
            <p:ph type="ftr" sz="quarter" idx="2"/>
          </p:nvPr>
        </p:nvSpPr>
        <p:spPr>
          <a:xfrm>
            <a:off x="1" y="8772381"/>
            <a:ext cx="3011699" cy="46369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381"/>
            <a:ext cx="3011699" cy="463696"/>
          </a:xfrm>
          <a:prstGeom prst="rect">
            <a:avLst/>
          </a:prstGeom>
        </p:spPr>
        <p:txBody>
          <a:bodyPr vert="horz" lIns="91440" tIns="45720" rIns="91440" bIns="45720" rtlCol="0" anchor="b"/>
          <a:lstStyle>
            <a:lvl1pPr algn="r">
              <a:defRPr sz="1200"/>
            </a:lvl1pPr>
          </a:lstStyle>
          <a:p>
            <a:fld id="{5B35527E-8EAE-45E6-B359-CC2596746F9F}" type="slidenum">
              <a:rPr lang="en-US" smtClean="0"/>
              <a:t>‹#›</a:t>
            </a:fld>
            <a:endParaRPr lang="en-US" dirty="0"/>
          </a:p>
        </p:txBody>
      </p:sp>
    </p:spTree>
    <p:extLst>
      <p:ext uri="{BB962C8B-B14F-4D97-AF65-F5344CB8AC3E}">
        <p14:creationId xmlns:p14="http://schemas.microsoft.com/office/powerpoint/2010/main" val="1866648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1440" tIns="45720" rIns="91440" bIns="45720" rtlCol="0"/>
          <a:lstStyle>
            <a:lvl1pPr algn="r">
              <a:defRPr sz="1200"/>
            </a:lvl1pPr>
          </a:lstStyle>
          <a:p>
            <a:fld id="{5CEDCA30-2ED5-41C4-A072-F195EC56C9D7}" type="datetimeFigureOut">
              <a:rPr lang="en-US" smtClean="0"/>
              <a:t>10/15/2018</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11699"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699" cy="461804"/>
          </a:xfrm>
          <a:prstGeom prst="rect">
            <a:avLst/>
          </a:prstGeom>
        </p:spPr>
        <p:txBody>
          <a:bodyPr vert="horz" lIns="91440" tIns="45720" rIns="91440" bIns="45720" rtlCol="0" anchor="b"/>
          <a:lstStyle>
            <a:lvl1pPr algn="r">
              <a:defRPr sz="1200"/>
            </a:lvl1pPr>
          </a:lstStyle>
          <a:p>
            <a:fld id="{E3E7E218-9473-4E4E-BA13-22C19D998763}" type="slidenum">
              <a:rPr lang="en-US" smtClean="0"/>
              <a:t>‹#›</a:t>
            </a:fld>
            <a:endParaRPr lang="en-US" dirty="0"/>
          </a:p>
        </p:txBody>
      </p:sp>
    </p:spTree>
    <p:extLst>
      <p:ext uri="{BB962C8B-B14F-4D97-AF65-F5344CB8AC3E}">
        <p14:creationId xmlns:p14="http://schemas.microsoft.com/office/powerpoint/2010/main" val="366736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NAWQA Nutrients—UMESC meeting</a:t>
            </a:r>
            <a:endParaRPr lang="en-US" dirty="0"/>
          </a:p>
        </p:txBody>
      </p:sp>
      <p:sp>
        <p:nvSpPr>
          <p:cNvPr id="5" name="Date Placeholder 4"/>
          <p:cNvSpPr>
            <a:spLocks noGrp="1"/>
          </p:cNvSpPr>
          <p:nvPr>
            <p:ph type="dt" idx="11"/>
          </p:nvPr>
        </p:nvSpPr>
        <p:spPr/>
        <p:txBody>
          <a:bodyPr/>
          <a:lstStyle/>
          <a:p>
            <a:pPr>
              <a:defRPr/>
            </a:pPr>
            <a:r>
              <a:rPr lang="en-US" dirty="0" smtClean="0"/>
              <a:t>March 25-26, 2002</a:t>
            </a:r>
            <a:endParaRPr lang="en-US" dirty="0"/>
          </a:p>
        </p:txBody>
      </p:sp>
      <p:sp>
        <p:nvSpPr>
          <p:cNvPr id="6" name="Slide Number Placeholder 5"/>
          <p:cNvSpPr>
            <a:spLocks noGrp="1"/>
          </p:cNvSpPr>
          <p:nvPr>
            <p:ph type="sldNum" sz="quarter" idx="12"/>
          </p:nvPr>
        </p:nvSpPr>
        <p:spPr/>
        <p:txBody>
          <a:bodyPr/>
          <a:lstStyle/>
          <a:p>
            <a:pPr>
              <a:defRPr/>
            </a:pPr>
            <a:fld id="{18F185F9-68F6-4836-A033-973CF1212F7A}" type="slidenum">
              <a:rPr lang="en-US" smtClean="0"/>
              <a:pPr>
                <a:defRPr/>
              </a:pPr>
              <a:t>1</a:t>
            </a:fld>
            <a:endParaRPr lang="en-US" dirty="0"/>
          </a:p>
        </p:txBody>
      </p:sp>
    </p:spTree>
    <p:extLst>
      <p:ext uri="{BB962C8B-B14F-4D97-AF65-F5344CB8AC3E}">
        <p14:creationId xmlns:p14="http://schemas.microsoft.com/office/powerpoint/2010/main" val="1784979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hope to</a:t>
            </a:r>
            <a:r>
              <a:rPr lang="en-US" baseline="0" dirty="0" smtClean="0"/>
              <a:t> leave you with is a much better understanding of our state’s groundwater resources and appreciation for the challenges we face.</a:t>
            </a:r>
          </a:p>
          <a:p>
            <a:endParaRPr lang="en-US" baseline="0" dirty="0" smtClean="0"/>
          </a:p>
          <a:p>
            <a:r>
              <a:rPr lang="en-US" baseline="0" dirty="0" smtClean="0"/>
              <a:t>Simply stated the problem we are increasingly recognizing is that there are ….</a:t>
            </a:r>
            <a:endParaRPr lang="en-US" dirty="0"/>
          </a:p>
        </p:txBody>
      </p:sp>
      <p:sp>
        <p:nvSpPr>
          <p:cNvPr id="4" name="Slide Number Placeholder 3"/>
          <p:cNvSpPr>
            <a:spLocks noGrp="1"/>
          </p:cNvSpPr>
          <p:nvPr>
            <p:ph type="sldNum" sz="quarter" idx="10"/>
          </p:nvPr>
        </p:nvSpPr>
        <p:spPr/>
        <p:txBody>
          <a:bodyPr/>
          <a:lstStyle/>
          <a:p>
            <a:fld id="{BD3A545A-EE1C-4728-95FC-F18A1784DDA4}" type="slidenum">
              <a:rPr lang="en-US" smtClean="0"/>
              <a:pPr/>
              <a:t>11</a:t>
            </a:fld>
            <a:endParaRPr lang="en-US" dirty="0"/>
          </a:p>
        </p:txBody>
      </p:sp>
    </p:spTree>
    <p:extLst>
      <p:ext uri="{BB962C8B-B14F-4D97-AF65-F5344CB8AC3E}">
        <p14:creationId xmlns:p14="http://schemas.microsoft.com/office/powerpoint/2010/main" val="210742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13</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818642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476">
              <a:defRPr>
                <a:solidFill>
                  <a:schemeClr val="tx1"/>
                </a:solidFill>
                <a:latin typeface="Arial" charset="0"/>
              </a:defRPr>
            </a:lvl1pPr>
            <a:lvl2pPr marL="745180" indent="-286608" defTabSz="931476">
              <a:defRPr>
                <a:solidFill>
                  <a:schemeClr val="tx1"/>
                </a:solidFill>
                <a:latin typeface="Arial" charset="0"/>
              </a:defRPr>
            </a:lvl2pPr>
            <a:lvl3pPr marL="1146431" indent="-229286" defTabSz="931476">
              <a:defRPr>
                <a:solidFill>
                  <a:schemeClr val="tx1"/>
                </a:solidFill>
                <a:latin typeface="Arial" charset="0"/>
              </a:defRPr>
            </a:lvl3pPr>
            <a:lvl4pPr marL="1605003" indent="-229286" defTabSz="931476">
              <a:defRPr>
                <a:solidFill>
                  <a:schemeClr val="tx1"/>
                </a:solidFill>
                <a:latin typeface="Arial" charset="0"/>
              </a:defRPr>
            </a:lvl4pPr>
            <a:lvl5pPr marL="2063576" indent="-229286" defTabSz="931476">
              <a:defRPr>
                <a:solidFill>
                  <a:schemeClr val="tx1"/>
                </a:solidFill>
                <a:latin typeface="Arial" charset="0"/>
              </a:defRPr>
            </a:lvl5pPr>
            <a:lvl6pPr marL="2522148" indent="-229286" algn="ctr" defTabSz="931476" eaLnBrk="0" fontAlgn="base" hangingPunct="0">
              <a:spcBef>
                <a:spcPct val="0"/>
              </a:spcBef>
              <a:spcAft>
                <a:spcPct val="0"/>
              </a:spcAft>
              <a:defRPr>
                <a:solidFill>
                  <a:schemeClr val="tx1"/>
                </a:solidFill>
                <a:latin typeface="Arial" charset="0"/>
              </a:defRPr>
            </a:lvl6pPr>
            <a:lvl7pPr marL="2980721" indent="-229286" algn="ctr" defTabSz="931476" eaLnBrk="0" fontAlgn="base" hangingPunct="0">
              <a:spcBef>
                <a:spcPct val="0"/>
              </a:spcBef>
              <a:spcAft>
                <a:spcPct val="0"/>
              </a:spcAft>
              <a:defRPr>
                <a:solidFill>
                  <a:schemeClr val="tx1"/>
                </a:solidFill>
                <a:latin typeface="Arial" charset="0"/>
              </a:defRPr>
            </a:lvl7pPr>
            <a:lvl8pPr marL="3439293" indent="-229286" algn="ctr" defTabSz="931476" eaLnBrk="0" fontAlgn="base" hangingPunct="0">
              <a:spcBef>
                <a:spcPct val="0"/>
              </a:spcBef>
              <a:spcAft>
                <a:spcPct val="0"/>
              </a:spcAft>
              <a:defRPr>
                <a:solidFill>
                  <a:schemeClr val="tx1"/>
                </a:solidFill>
                <a:latin typeface="Arial" charset="0"/>
              </a:defRPr>
            </a:lvl8pPr>
            <a:lvl9pPr marL="3897866" indent="-229286" algn="ctr" defTabSz="931476" eaLnBrk="0" fontAlgn="base" hangingPunct="0">
              <a:spcBef>
                <a:spcPct val="0"/>
              </a:spcBef>
              <a:spcAft>
                <a:spcPct val="0"/>
              </a:spcAft>
              <a:defRPr>
                <a:solidFill>
                  <a:schemeClr val="tx1"/>
                </a:solidFill>
                <a:latin typeface="Arial" charset="0"/>
              </a:defRPr>
            </a:lvl9pPr>
          </a:lstStyle>
          <a:p>
            <a:fld id="{2EA5CF39-5607-47FE-A53A-D563E83E8ABA}" type="slidenum">
              <a:rPr lang="en-US">
                <a:solidFill>
                  <a:prstClr val="black"/>
                </a:solidFill>
                <a:latin typeface="Times New Roman" pitchFamily="18" charset="0"/>
              </a:rPr>
              <a:pPr/>
              <a:t>14</a:t>
            </a:fld>
            <a:endParaRPr lang="en-US" dirty="0">
              <a:solidFill>
                <a:prstClr val="black"/>
              </a:solidFill>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t>The issue of interest  is the introduction of chemicals into the aquatic environment that can  affect aquatic organism or human health. For instance some of the chemicals analyzed act as endocrine disruptors—that is act to change the normal function of the endocrine system in animals.  </a:t>
            </a:r>
          </a:p>
        </p:txBody>
      </p:sp>
    </p:spTree>
    <p:extLst>
      <p:ext uri="{BB962C8B-B14F-4D97-AF65-F5344CB8AC3E}">
        <p14:creationId xmlns:p14="http://schemas.microsoft.com/office/powerpoint/2010/main" val="3348253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the northern forests</a:t>
            </a:r>
          </a:p>
        </p:txBody>
      </p:sp>
      <p:sp>
        <p:nvSpPr>
          <p:cNvPr id="4" name="Slide Number Placeholder 3"/>
          <p:cNvSpPr>
            <a:spLocks noGrp="1"/>
          </p:cNvSpPr>
          <p:nvPr>
            <p:ph type="sldNum" sz="quarter" idx="10"/>
          </p:nvPr>
        </p:nvSpPr>
        <p:spPr/>
        <p:txBody>
          <a:bodyPr/>
          <a:lstStyle/>
          <a:p>
            <a:fld id="{94CFD75C-B814-CE45-8D3C-98E6D5DBFF1C}" type="slidenum">
              <a:rPr lang="en-US" smtClean="0"/>
              <a:pPr/>
              <a:t>16</a:t>
            </a:fld>
            <a:endParaRPr lang="en-US" dirty="0"/>
          </a:p>
        </p:txBody>
      </p:sp>
    </p:spTree>
    <p:extLst>
      <p:ext uri="{BB962C8B-B14F-4D97-AF65-F5344CB8AC3E}">
        <p14:creationId xmlns:p14="http://schemas.microsoft.com/office/powerpoint/2010/main" val="804970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17</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4274601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NAWQA Nutrients—UMESC meeting</a:t>
            </a:r>
            <a:endParaRPr lang="en-US" dirty="0"/>
          </a:p>
        </p:txBody>
      </p:sp>
      <p:sp>
        <p:nvSpPr>
          <p:cNvPr id="5" name="Date Placeholder 4"/>
          <p:cNvSpPr>
            <a:spLocks noGrp="1"/>
          </p:cNvSpPr>
          <p:nvPr>
            <p:ph type="dt" idx="11"/>
          </p:nvPr>
        </p:nvSpPr>
        <p:spPr/>
        <p:txBody>
          <a:bodyPr/>
          <a:lstStyle/>
          <a:p>
            <a:pPr>
              <a:defRPr/>
            </a:pPr>
            <a:r>
              <a:rPr lang="en-US" dirty="0" smtClean="0"/>
              <a:t>March 25-26, 2002</a:t>
            </a:r>
            <a:endParaRPr lang="en-US" dirty="0"/>
          </a:p>
        </p:txBody>
      </p:sp>
      <p:sp>
        <p:nvSpPr>
          <p:cNvPr id="6" name="Slide Number Placeholder 5"/>
          <p:cNvSpPr>
            <a:spLocks noGrp="1"/>
          </p:cNvSpPr>
          <p:nvPr>
            <p:ph type="sldNum" sz="quarter" idx="12"/>
          </p:nvPr>
        </p:nvSpPr>
        <p:spPr/>
        <p:txBody>
          <a:bodyPr/>
          <a:lstStyle/>
          <a:p>
            <a:pPr>
              <a:defRPr/>
            </a:pPr>
            <a:fld id="{18F185F9-68F6-4836-A033-973CF1212F7A}" type="slidenum">
              <a:rPr lang="en-US" smtClean="0"/>
              <a:pPr>
                <a:defRPr/>
              </a:pPr>
              <a:t>19</a:t>
            </a:fld>
            <a:endParaRPr lang="en-US" dirty="0"/>
          </a:p>
        </p:txBody>
      </p:sp>
    </p:spTree>
    <p:extLst>
      <p:ext uri="{BB962C8B-B14F-4D97-AF65-F5344CB8AC3E}">
        <p14:creationId xmlns:p14="http://schemas.microsoft.com/office/powerpoint/2010/main" val="371095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23</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28023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NAWQA Nutrients—UMESC meeting</a:t>
            </a:r>
            <a:endParaRPr lang="en-US" dirty="0"/>
          </a:p>
        </p:txBody>
      </p:sp>
      <p:sp>
        <p:nvSpPr>
          <p:cNvPr id="5" name="Date Placeholder 4"/>
          <p:cNvSpPr>
            <a:spLocks noGrp="1"/>
          </p:cNvSpPr>
          <p:nvPr>
            <p:ph type="dt" idx="11"/>
          </p:nvPr>
        </p:nvSpPr>
        <p:spPr/>
        <p:txBody>
          <a:bodyPr/>
          <a:lstStyle/>
          <a:p>
            <a:pPr>
              <a:defRPr/>
            </a:pPr>
            <a:r>
              <a:rPr lang="en-US" dirty="0" smtClean="0"/>
              <a:t>March 25-26, 2002</a:t>
            </a:r>
            <a:endParaRPr lang="en-US" dirty="0"/>
          </a:p>
        </p:txBody>
      </p:sp>
      <p:sp>
        <p:nvSpPr>
          <p:cNvPr id="6" name="Slide Number Placeholder 5"/>
          <p:cNvSpPr>
            <a:spLocks noGrp="1"/>
          </p:cNvSpPr>
          <p:nvPr>
            <p:ph type="sldNum" sz="quarter" idx="12"/>
          </p:nvPr>
        </p:nvSpPr>
        <p:spPr/>
        <p:txBody>
          <a:bodyPr/>
          <a:lstStyle/>
          <a:p>
            <a:pPr>
              <a:defRPr/>
            </a:pPr>
            <a:fld id="{18F185F9-68F6-4836-A033-973CF1212F7A}" type="slidenum">
              <a:rPr lang="en-US" smtClean="0"/>
              <a:pPr>
                <a:defRPr/>
              </a:pPr>
              <a:t>24</a:t>
            </a:fld>
            <a:endParaRPr lang="en-US" dirty="0"/>
          </a:p>
        </p:txBody>
      </p:sp>
    </p:spTree>
    <p:extLst>
      <p:ext uri="{BB962C8B-B14F-4D97-AF65-F5344CB8AC3E}">
        <p14:creationId xmlns:p14="http://schemas.microsoft.com/office/powerpoint/2010/main" val="3703482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the northern forests</a:t>
            </a:r>
          </a:p>
        </p:txBody>
      </p:sp>
      <p:sp>
        <p:nvSpPr>
          <p:cNvPr id="4" name="Slide Number Placeholder 3"/>
          <p:cNvSpPr>
            <a:spLocks noGrp="1"/>
          </p:cNvSpPr>
          <p:nvPr>
            <p:ph type="sldNum" sz="quarter" idx="10"/>
          </p:nvPr>
        </p:nvSpPr>
        <p:spPr/>
        <p:txBody>
          <a:bodyPr/>
          <a:lstStyle/>
          <a:p>
            <a:fld id="{94CFD75C-B814-CE45-8D3C-98E6D5DBFF1C}" type="slidenum">
              <a:rPr lang="en-US" smtClean="0"/>
              <a:pPr/>
              <a:t>25</a:t>
            </a:fld>
            <a:endParaRPr lang="en-US" dirty="0"/>
          </a:p>
        </p:txBody>
      </p:sp>
    </p:spTree>
    <p:extLst>
      <p:ext uri="{BB962C8B-B14F-4D97-AF65-F5344CB8AC3E}">
        <p14:creationId xmlns:p14="http://schemas.microsoft.com/office/powerpoint/2010/main" val="1560595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NAWQA Nutrients—UMESC meeting</a:t>
            </a:r>
            <a:endParaRPr lang="en-US" dirty="0"/>
          </a:p>
        </p:txBody>
      </p:sp>
      <p:sp>
        <p:nvSpPr>
          <p:cNvPr id="5" name="Date Placeholder 4"/>
          <p:cNvSpPr>
            <a:spLocks noGrp="1"/>
          </p:cNvSpPr>
          <p:nvPr>
            <p:ph type="dt" idx="11"/>
          </p:nvPr>
        </p:nvSpPr>
        <p:spPr/>
        <p:txBody>
          <a:bodyPr/>
          <a:lstStyle/>
          <a:p>
            <a:pPr>
              <a:defRPr/>
            </a:pPr>
            <a:r>
              <a:rPr lang="en-US" dirty="0" smtClean="0"/>
              <a:t>March 25-26, 2002</a:t>
            </a:r>
            <a:endParaRPr lang="en-US" dirty="0"/>
          </a:p>
        </p:txBody>
      </p:sp>
      <p:sp>
        <p:nvSpPr>
          <p:cNvPr id="6" name="Slide Number Placeholder 5"/>
          <p:cNvSpPr>
            <a:spLocks noGrp="1"/>
          </p:cNvSpPr>
          <p:nvPr>
            <p:ph type="sldNum" sz="quarter" idx="12"/>
          </p:nvPr>
        </p:nvSpPr>
        <p:spPr/>
        <p:txBody>
          <a:bodyPr/>
          <a:lstStyle/>
          <a:p>
            <a:pPr>
              <a:defRPr/>
            </a:pPr>
            <a:fld id="{18F185F9-68F6-4836-A033-973CF1212F7A}" type="slidenum">
              <a:rPr lang="en-US" smtClean="0"/>
              <a:pPr>
                <a:defRPr/>
              </a:pPr>
              <a:t>26</a:t>
            </a:fld>
            <a:endParaRPr lang="en-US" dirty="0"/>
          </a:p>
        </p:txBody>
      </p:sp>
    </p:spTree>
    <p:extLst>
      <p:ext uri="{BB962C8B-B14F-4D97-AF65-F5344CB8AC3E}">
        <p14:creationId xmlns:p14="http://schemas.microsoft.com/office/powerpoint/2010/main" val="132191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NAWQA Nutrients—UMESC meeting</a:t>
            </a:r>
            <a:endParaRPr lang="en-US" dirty="0"/>
          </a:p>
        </p:txBody>
      </p:sp>
      <p:sp>
        <p:nvSpPr>
          <p:cNvPr id="5" name="Date Placeholder 4"/>
          <p:cNvSpPr>
            <a:spLocks noGrp="1"/>
          </p:cNvSpPr>
          <p:nvPr>
            <p:ph type="dt" idx="11"/>
          </p:nvPr>
        </p:nvSpPr>
        <p:spPr/>
        <p:txBody>
          <a:bodyPr/>
          <a:lstStyle/>
          <a:p>
            <a:pPr>
              <a:defRPr/>
            </a:pPr>
            <a:r>
              <a:rPr lang="en-US" dirty="0" smtClean="0"/>
              <a:t>March 25-26, 2002</a:t>
            </a:r>
            <a:endParaRPr lang="en-US" dirty="0"/>
          </a:p>
        </p:txBody>
      </p:sp>
      <p:sp>
        <p:nvSpPr>
          <p:cNvPr id="6" name="Slide Number Placeholder 5"/>
          <p:cNvSpPr>
            <a:spLocks noGrp="1"/>
          </p:cNvSpPr>
          <p:nvPr>
            <p:ph type="sldNum" sz="quarter" idx="12"/>
          </p:nvPr>
        </p:nvSpPr>
        <p:spPr/>
        <p:txBody>
          <a:bodyPr/>
          <a:lstStyle/>
          <a:p>
            <a:pPr>
              <a:defRPr/>
            </a:pPr>
            <a:fld id="{18F185F9-68F6-4836-A033-973CF1212F7A}" type="slidenum">
              <a:rPr lang="en-US" smtClean="0"/>
              <a:pPr>
                <a:defRPr/>
              </a:pPr>
              <a:t>2</a:t>
            </a:fld>
            <a:endParaRPr lang="en-US" dirty="0"/>
          </a:p>
        </p:txBody>
      </p:sp>
    </p:spTree>
    <p:extLst>
      <p:ext uri="{BB962C8B-B14F-4D97-AF65-F5344CB8AC3E}">
        <p14:creationId xmlns:p14="http://schemas.microsoft.com/office/powerpoint/2010/main" val="3629093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the northern forests</a:t>
            </a:r>
          </a:p>
        </p:txBody>
      </p:sp>
      <p:sp>
        <p:nvSpPr>
          <p:cNvPr id="4" name="Slide Number Placeholder 3"/>
          <p:cNvSpPr>
            <a:spLocks noGrp="1"/>
          </p:cNvSpPr>
          <p:nvPr>
            <p:ph type="sldNum" sz="quarter" idx="10"/>
          </p:nvPr>
        </p:nvSpPr>
        <p:spPr/>
        <p:txBody>
          <a:bodyPr/>
          <a:lstStyle/>
          <a:p>
            <a:fld id="{94CFD75C-B814-CE45-8D3C-98E6D5DBFF1C}" type="slidenum">
              <a:rPr lang="en-US" smtClean="0"/>
              <a:pPr/>
              <a:t>29</a:t>
            </a:fld>
            <a:endParaRPr lang="en-US" dirty="0"/>
          </a:p>
        </p:txBody>
      </p:sp>
    </p:spTree>
    <p:extLst>
      <p:ext uri="{BB962C8B-B14F-4D97-AF65-F5344CB8AC3E}">
        <p14:creationId xmlns:p14="http://schemas.microsoft.com/office/powerpoint/2010/main" val="296646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3</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3986887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Protection of ground water and surface water resources will require substantial investments from a diversity of funding sources over all levels of government during the next decade. As a part of this effort, this program of mapping, monitoring and managing is necessary to deliver the basic understanding of the hydrologic system for both surface and groundwater.</a:t>
            </a:r>
          </a:p>
          <a:p>
            <a:endParaRPr lang="en-US" dirty="0"/>
          </a:p>
        </p:txBody>
      </p:sp>
      <p:sp>
        <p:nvSpPr>
          <p:cNvPr id="4" name="Slide Number Placeholder 3"/>
          <p:cNvSpPr>
            <a:spLocks noGrp="1"/>
          </p:cNvSpPr>
          <p:nvPr>
            <p:ph type="sldNum" sz="quarter" idx="10"/>
          </p:nvPr>
        </p:nvSpPr>
        <p:spPr/>
        <p:txBody>
          <a:bodyPr/>
          <a:lstStyle/>
          <a:p>
            <a:fld id="{4C4735AB-0E02-4686-A23A-55AEBD8F4368}" type="slidenum">
              <a:rPr lang="en-US" smtClean="0"/>
              <a:pPr/>
              <a:t>4</a:t>
            </a:fld>
            <a:endParaRPr lang="en-US" dirty="0"/>
          </a:p>
        </p:txBody>
      </p:sp>
    </p:spTree>
    <p:extLst>
      <p:ext uri="{BB962C8B-B14F-4D97-AF65-F5344CB8AC3E}">
        <p14:creationId xmlns:p14="http://schemas.microsoft.com/office/powerpoint/2010/main" val="91912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5</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158965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6F8E87-5C66-4433-9D18-2D92FC0A8060}" type="slidenum">
              <a:rPr lang="en-US" smtClean="0"/>
              <a:pPr/>
              <a:t>6</a:t>
            </a:fld>
            <a:endParaRPr lang="en-US" dirty="0"/>
          </a:p>
        </p:txBody>
      </p:sp>
    </p:spTree>
    <p:extLst>
      <p:ext uri="{BB962C8B-B14F-4D97-AF65-F5344CB8AC3E}">
        <p14:creationId xmlns:p14="http://schemas.microsoft.com/office/powerpoint/2010/main" val="77749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8</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33985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NAWQA Nutrients—UMESC meeting</a:t>
            </a:r>
            <a:endParaRPr lang="en-US" dirty="0"/>
          </a:p>
        </p:txBody>
      </p:sp>
      <p:sp>
        <p:nvSpPr>
          <p:cNvPr id="5" name="Date Placeholder 4"/>
          <p:cNvSpPr>
            <a:spLocks noGrp="1"/>
          </p:cNvSpPr>
          <p:nvPr>
            <p:ph type="dt" idx="11"/>
          </p:nvPr>
        </p:nvSpPr>
        <p:spPr/>
        <p:txBody>
          <a:bodyPr/>
          <a:lstStyle/>
          <a:p>
            <a:pPr>
              <a:defRPr/>
            </a:pPr>
            <a:r>
              <a:rPr lang="en-US" dirty="0" smtClean="0"/>
              <a:t>March 25-26, 2002</a:t>
            </a:r>
            <a:endParaRPr lang="en-US" dirty="0"/>
          </a:p>
        </p:txBody>
      </p:sp>
      <p:sp>
        <p:nvSpPr>
          <p:cNvPr id="6" name="Slide Number Placeholder 5"/>
          <p:cNvSpPr>
            <a:spLocks noGrp="1"/>
          </p:cNvSpPr>
          <p:nvPr>
            <p:ph type="sldNum" sz="quarter" idx="12"/>
          </p:nvPr>
        </p:nvSpPr>
        <p:spPr/>
        <p:txBody>
          <a:bodyPr/>
          <a:lstStyle/>
          <a:p>
            <a:pPr>
              <a:defRPr/>
            </a:pPr>
            <a:fld id="{18F185F9-68F6-4836-A033-973CF1212F7A}" type="slidenum">
              <a:rPr lang="en-US" smtClean="0"/>
              <a:pPr>
                <a:defRPr/>
              </a:pPr>
              <a:t>9</a:t>
            </a:fld>
            <a:endParaRPr lang="en-US" dirty="0"/>
          </a:p>
        </p:txBody>
      </p:sp>
    </p:spTree>
    <p:extLst>
      <p:ext uri="{BB962C8B-B14F-4D97-AF65-F5344CB8AC3E}">
        <p14:creationId xmlns:p14="http://schemas.microsoft.com/office/powerpoint/2010/main" val="318190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1E7DBAD6-C419-4064-B5C4-3113ADC1088E}" type="slidenum">
              <a:rPr lang="en-US" smtClean="0"/>
              <a:pPr eaLnBrk="1" hangingPunct="1"/>
              <a:t>10</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dirty="0" smtClean="0">
                <a:latin typeface="Arial" charset="0"/>
              </a:rPr>
              <a:t>For more information and real time monitoring data you can visit this web site.</a:t>
            </a:r>
          </a:p>
        </p:txBody>
      </p:sp>
    </p:spTree>
    <p:extLst>
      <p:ext uri="{BB962C8B-B14F-4D97-AF65-F5344CB8AC3E}">
        <p14:creationId xmlns:p14="http://schemas.microsoft.com/office/powerpoint/2010/main" val="2999016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footer_graphic.png"/>
          <p:cNvPicPr>
            <a:picLocks noChangeAspect="1"/>
          </p:cNvPicPr>
          <p:nvPr/>
        </p:nvPicPr>
        <p:blipFill>
          <a:blip r:embed="rId15"/>
          <a:stretch>
            <a:fillRect/>
          </a:stretch>
        </p:blipFill>
        <p:spPr>
          <a:xfrm>
            <a:off x="0" y="5435827"/>
            <a:ext cx="9144000" cy="1420586"/>
          </a:xfrm>
          <a:prstGeom prst="rect">
            <a:avLst/>
          </a:prstGeom>
        </p:spPr>
      </p:pic>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ss2up062508.JPG"/>
          <p:cNvPicPr>
            <a:picLocks noChangeAspect="1"/>
          </p:cNvPicPr>
          <p:nvPr/>
        </p:nvPicPr>
        <p:blipFill>
          <a:blip r:embed="rId3" cstate="screen">
            <a:lum bright="-20000"/>
            <a:extLst>
              <a:ext uri="{28A0092B-C50C-407E-A947-70E740481C1C}">
                <a14:useLocalDpi xmlns:a14="http://schemas.microsoft.com/office/drawing/2010/main" val="0"/>
              </a:ext>
            </a:extLst>
          </a:blip>
          <a:stretch>
            <a:fillRect/>
          </a:stretch>
        </p:blipFill>
        <p:spPr>
          <a:xfrm>
            <a:off x="0" y="-44335"/>
            <a:ext cx="9144000" cy="6934200"/>
          </a:xfrm>
          <a:prstGeom prst="rect">
            <a:avLst/>
          </a:prstGeom>
        </p:spPr>
      </p:pic>
      <p:sp>
        <p:nvSpPr>
          <p:cNvPr id="33794" name="Slide Number Placeholder 3"/>
          <p:cNvSpPr txBox="1">
            <a:spLocks noGrp="1"/>
          </p:cNvSpPr>
          <p:nvPr/>
        </p:nvSpPr>
        <p:spPr bwMode="auto">
          <a:xfrm>
            <a:off x="7143750" y="6129338"/>
            <a:ext cx="1905000" cy="314325"/>
          </a:xfrm>
          <a:prstGeom prst="rect">
            <a:avLst/>
          </a:prstGeom>
          <a:noFill/>
          <a:ln w="9525">
            <a:noFill/>
            <a:miter lim="800000"/>
            <a:headEnd/>
            <a:tailEnd/>
          </a:ln>
        </p:spPr>
        <p:txBody>
          <a:bodyPr/>
          <a:lstStyle/>
          <a:p>
            <a:pPr algn="r">
              <a:spcBef>
                <a:spcPct val="50000"/>
              </a:spcBef>
            </a:pPr>
            <a:fld id="{CEDF6D9E-589F-437C-9337-E5231E9AD7EB}" type="slidenum">
              <a:rPr lang="en-US" sz="1400">
                <a:latin typeface="Arial" pitchFamily="34" charset="0"/>
              </a:rPr>
              <a:pPr algn="r">
                <a:spcBef>
                  <a:spcPct val="50000"/>
                </a:spcBef>
              </a:pPr>
              <a:t>1</a:t>
            </a:fld>
            <a:endParaRPr lang="en-US" sz="1400" dirty="0">
              <a:latin typeface="Arial" pitchFamily="34" charset="0"/>
            </a:endParaRPr>
          </a:p>
        </p:txBody>
      </p:sp>
      <p:sp>
        <p:nvSpPr>
          <p:cNvPr id="33798" name="Rectangle 6"/>
          <p:cNvSpPr>
            <a:spLocks noChangeArrowheads="1"/>
          </p:cNvSpPr>
          <p:nvPr/>
        </p:nvSpPr>
        <p:spPr bwMode="auto">
          <a:xfrm>
            <a:off x="533400" y="533400"/>
            <a:ext cx="7162804" cy="4847481"/>
          </a:xfrm>
          <a:prstGeom prst="rect">
            <a:avLst/>
          </a:prstGeom>
          <a:noFill/>
          <a:ln w="9525">
            <a:noFill/>
            <a:miter lim="800000"/>
            <a:headEnd/>
            <a:tailEnd/>
          </a:ln>
        </p:spPr>
        <p:txBody>
          <a:bodyPr wrap="square">
            <a:spAutoFit/>
          </a:bodyPr>
          <a:lstStyle/>
          <a:p>
            <a:pPr algn="ctr">
              <a:lnSpc>
                <a:spcPct val="150000"/>
              </a:lnSpc>
            </a:pPr>
            <a:r>
              <a:rPr lang="en-US" sz="2800" b="1" dirty="0" smtClean="0">
                <a:solidFill>
                  <a:srgbClr val="FFFF00"/>
                </a:solidFill>
                <a:latin typeface="Arial" pitchFamily="34" charset="0"/>
                <a:cs typeface="Arial" pitchFamily="34" charset="0"/>
              </a:rPr>
              <a:t>Legislative Water Commission</a:t>
            </a:r>
          </a:p>
          <a:p>
            <a:pPr algn="ctr">
              <a:lnSpc>
                <a:spcPct val="150000"/>
              </a:lnSpc>
            </a:pPr>
            <a:r>
              <a:rPr lang="en-US" sz="2800" b="1" dirty="0" smtClean="0">
                <a:solidFill>
                  <a:srgbClr val="FFFF00"/>
                </a:solidFill>
                <a:latin typeface="Arial" pitchFamily="34" charset="0"/>
                <a:cs typeface="Arial" pitchFamily="34" charset="0"/>
              </a:rPr>
              <a:t>October 15, 2018</a:t>
            </a:r>
          </a:p>
          <a:p>
            <a:pPr algn="ctr">
              <a:lnSpc>
                <a:spcPct val="150000"/>
              </a:lnSpc>
            </a:pPr>
            <a:r>
              <a:rPr lang="en-US" sz="2800" b="1" dirty="0" smtClean="0">
                <a:solidFill>
                  <a:srgbClr val="FFFF00"/>
                </a:solidFill>
                <a:latin typeface="Arial" pitchFamily="34" charset="0"/>
                <a:cs typeface="Arial" pitchFamily="34" charset="0"/>
              </a:rPr>
              <a:t>Co-chairs: Senator Wiger           Representative Torkelson*</a:t>
            </a:r>
          </a:p>
          <a:p>
            <a:pPr algn="ctr">
              <a:lnSpc>
                <a:spcPct val="150000"/>
              </a:lnSpc>
            </a:pPr>
            <a:r>
              <a:rPr lang="en-US" sz="2000" b="1" dirty="0" smtClean="0">
                <a:solidFill>
                  <a:srgbClr val="FFFF00"/>
                </a:solidFill>
                <a:latin typeface="Arial" pitchFamily="34" charset="0"/>
                <a:cs typeface="Arial" pitchFamily="34" charset="0"/>
              </a:rPr>
              <a:t>* Presiding</a:t>
            </a:r>
          </a:p>
          <a:p>
            <a:pPr algn="ctr">
              <a:lnSpc>
                <a:spcPct val="150000"/>
              </a:lnSpc>
            </a:pPr>
            <a:endParaRPr lang="en-US" sz="2800" b="1" dirty="0" smtClean="0">
              <a:solidFill>
                <a:srgbClr val="FFFF00"/>
              </a:solidFill>
              <a:latin typeface="Arial" pitchFamily="34" charset="0"/>
              <a:cs typeface="Arial" pitchFamily="34" charset="0"/>
            </a:endParaRPr>
          </a:p>
          <a:p>
            <a:pPr algn="ctr">
              <a:lnSpc>
                <a:spcPct val="150000"/>
              </a:lnSpc>
            </a:pPr>
            <a:r>
              <a:rPr lang="en-US" sz="2800" b="1" dirty="0" smtClean="0">
                <a:solidFill>
                  <a:srgbClr val="FFFF00"/>
                </a:solidFill>
                <a:latin typeface="Arial" pitchFamily="34" charset="0"/>
                <a:cs typeface="Arial" pitchFamily="34" charset="0"/>
              </a:rPr>
              <a:t>Jim Stark, Director</a:t>
            </a:r>
          </a:p>
          <a:p>
            <a:pPr algn="ctr">
              <a:lnSpc>
                <a:spcPct val="150000"/>
              </a:lnSpc>
            </a:pPr>
            <a:r>
              <a:rPr lang="en-US" sz="1000" dirty="0" smtClean="0">
                <a:solidFill>
                  <a:srgbClr val="FFFF00"/>
                </a:solidFill>
                <a:latin typeface="Arial" pitchFamily="34" charset="0"/>
                <a:cs typeface="Arial" pitchFamily="34" charset="0"/>
              </a:rPr>
              <a:t>Straight River, Becker County</a:t>
            </a:r>
            <a:endParaRPr lang="en-US" sz="10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7307598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844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7864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600" b="1" dirty="0" smtClean="0">
                <a:solidFill>
                  <a:srgbClr val="FFFF00"/>
                </a:solidFill>
                <a:effectLst>
                  <a:outerShdw blurRad="38100" dist="38100" dir="2700000" algn="tl">
                    <a:srgbClr val="000000"/>
                  </a:outerShdw>
                </a:effectLst>
                <a:latin typeface="Arial" pitchFamily="34" charset="0"/>
              </a:rPr>
              <a:t> Thanks!</a:t>
            </a:r>
            <a:endParaRPr lang="en-US" sz="3600" b="1" dirty="0">
              <a:solidFill>
                <a:srgbClr val="FFFF00"/>
              </a:solidFill>
              <a:effectLst>
                <a:outerShdw blurRad="38100" dist="38100" dir="2700000" algn="tl">
                  <a:srgbClr val="000000"/>
                </a:outerShdw>
              </a:effectLst>
              <a:latin typeface="Arial" pitchFamily="34" charset="0"/>
            </a:endParaRPr>
          </a:p>
        </p:txBody>
      </p:sp>
      <p:sp>
        <p:nvSpPr>
          <p:cNvPr id="3" name="Rectangle 2"/>
          <p:cNvSpPr/>
          <p:nvPr/>
        </p:nvSpPr>
        <p:spPr>
          <a:xfrm>
            <a:off x="288925" y="1143000"/>
            <a:ext cx="8245475" cy="584775"/>
          </a:xfrm>
          <a:prstGeom prst="rect">
            <a:avLst/>
          </a:prstGeom>
        </p:spPr>
        <p:txBody>
          <a:bodyPr wrap="square">
            <a:spAutoFit/>
          </a:bodyPr>
          <a:lstStyle/>
          <a:p>
            <a:pPr lvl="1"/>
            <a:endParaRPr lang="en-US" sz="3200" b="1" dirty="0">
              <a:solidFill>
                <a:srgbClr val="FFFF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936"/>
            <a:ext cx="9144000" cy="6921935"/>
          </a:xfrm>
          <a:prstGeom prst="rect">
            <a:avLst/>
          </a:prstGeom>
        </p:spPr>
      </p:pic>
      <p:sp>
        <p:nvSpPr>
          <p:cNvPr id="5" name="Rectangle 4"/>
          <p:cNvSpPr/>
          <p:nvPr/>
        </p:nvSpPr>
        <p:spPr>
          <a:xfrm>
            <a:off x="1600200" y="457200"/>
            <a:ext cx="3698922" cy="1200329"/>
          </a:xfrm>
          <a:prstGeom prst="rect">
            <a:avLst/>
          </a:prstGeom>
        </p:spPr>
        <p:txBody>
          <a:bodyPr wrap="square">
            <a:spAutoFit/>
          </a:bodyPr>
          <a:lstStyle/>
          <a:p>
            <a:pPr algn="ctr">
              <a:lnSpc>
                <a:spcPct val="150000"/>
              </a:lnSpc>
            </a:pPr>
            <a:r>
              <a:rPr lang="en-US" sz="4800" b="1" dirty="0" smtClean="0">
                <a:solidFill>
                  <a:srgbClr val="FF0000"/>
                </a:solidFill>
                <a:latin typeface="+mj-lt"/>
                <a:cs typeface="Arial" pitchFamily="34" charset="0"/>
              </a:rPr>
              <a:t>Survey</a:t>
            </a:r>
            <a:endParaRPr lang="en-US" sz="4800" b="1" dirty="0">
              <a:solidFill>
                <a:srgbClr val="FF0000"/>
              </a:solidFill>
              <a:latin typeface="+mj-lt"/>
              <a:cs typeface="Arial" pitchFamily="34" charset="0"/>
            </a:endParaRPr>
          </a:p>
        </p:txBody>
      </p:sp>
    </p:spTree>
    <p:extLst>
      <p:ext uri="{BB962C8B-B14F-4D97-AF65-F5344CB8AC3E}">
        <p14:creationId xmlns:p14="http://schemas.microsoft.com/office/powerpoint/2010/main" val="427717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609398"/>
          </a:xfrm>
        </p:spPr>
        <p:txBody>
          <a:bodyPr/>
          <a:lstStyle/>
          <a:p>
            <a:r>
              <a:rPr lang="en-US" sz="3200" b="1" dirty="0" smtClean="0">
                <a:solidFill>
                  <a:srgbClr val="FFFF00"/>
                </a:solidFill>
              </a:rPr>
              <a:t> </a:t>
            </a:r>
            <a:r>
              <a:rPr lang="en-US" sz="4400" b="1" dirty="0" smtClean="0">
                <a:solidFill>
                  <a:srgbClr val="00B050"/>
                </a:solidFill>
              </a:rPr>
              <a:t>Drinking Water</a:t>
            </a:r>
            <a:endParaRPr lang="en-US" sz="4400" b="1" dirty="0">
              <a:solidFill>
                <a:srgbClr val="00B050"/>
              </a:solidFill>
            </a:endParaRPr>
          </a:p>
        </p:txBody>
      </p:sp>
      <p:sp>
        <p:nvSpPr>
          <p:cNvPr id="5" name="Content Placeholder 4"/>
          <p:cNvSpPr>
            <a:spLocks noGrp="1"/>
          </p:cNvSpPr>
          <p:nvPr>
            <p:ph idx="1"/>
          </p:nvPr>
        </p:nvSpPr>
        <p:spPr>
          <a:xfrm>
            <a:off x="381000" y="838200"/>
            <a:ext cx="5486400" cy="4419671"/>
          </a:xfrm>
        </p:spPr>
        <p:txBody>
          <a:bodyPr/>
          <a:lstStyle/>
          <a:p>
            <a:pPr marL="0" indent="0">
              <a:buNone/>
            </a:pPr>
            <a:r>
              <a:rPr lang="en-US" sz="1600" dirty="0" smtClean="0">
                <a:solidFill>
                  <a:srgbClr val="FFFF00"/>
                </a:solidFill>
              </a:rPr>
              <a:t> </a:t>
            </a:r>
          </a:p>
          <a:p>
            <a:pPr>
              <a:buFont typeface="Arial" panose="020B0604020202020204" pitchFamily="34" charset="0"/>
              <a:buChar char="•"/>
            </a:pPr>
            <a:endParaRPr lang="en-US" sz="4400" b="1" dirty="0" smtClean="0">
              <a:solidFill>
                <a:srgbClr val="FFFF00"/>
              </a:solidFill>
            </a:endParaRPr>
          </a:p>
          <a:p>
            <a:pPr>
              <a:buFont typeface="Arial" panose="020B0604020202020204" pitchFamily="34" charset="0"/>
              <a:buChar char="•"/>
            </a:pPr>
            <a:r>
              <a:rPr lang="en-US" sz="4400" b="1" dirty="0" smtClean="0">
                <a:solidFill>
                  <a:srgbClr val="FFFF00"/>
                </a:solidFill>
              </a:rPr>
              <a:t>Enhance Source Water Protection</a:t>
            </a:r>
          </a:p>
          <a:p>
            <a:pPr>
              <a:buFont typeface="Arial" panose="020B0604020202020204" pitchFamily="34" charset="0"/>
              <a:buChar char="•"/>
            </a:pPr>
            <a:r>
              <a:rPr lang="en-US" sz="4400" b="1" dirty="0" smtClean="0">
                <a:solidFill>
                  <a:srgbClr val="FFFF00"/>
                </a:solidFill>
              </a:rPr>
              <a:t>Water Budgets</a:t>
            </a:r>
          </a:p>
          <a:p>
            <a:pPr>
              <a:buFont typeface="Arial" panose="020B0604020202020204" pitchFamily="34" charset="0"/>
              <a:buChar char="•"/>
            </a:pPr>
            <a:r>
              <a:rPr lang="en-US" sz="4400" b="1" dirty="0" smtClean="0">
                <a:solidFill>
                  <a:srgbClr val="FFFF00"/>
                </a:solidFill>
              </a:rPr>
              <a:t>Infrastructure Support</a:t>
            </a:r>
            <a:endParaRPr lang="en-US" sz="4400" b="1" dirty="0">
              <a:solidFill>
                <a:schemeClr val="bg1"/>
              </a:solidFill>
            </a:endParaRPr>
          </a:p>
        </p:txBody>
      </p:sp>
      <p:pic>
        <p:nvPicPr>
          <p:cNvPr id="6" name="Picture 16" descr="wudodrinking"/>
          <p:cNvPicPr>
            <a:picLocks noChangeAspect="1" noChangeArrowheads="1"/>
          </p:cNvPicPr>
          <p:nvPr/>
        </p:nvPicPr>
        <p:blipFill>
          <a:blip r:embed="rId3" cstate="print"/>
          <a:srcRect b="12252"/>
          <a:stretch>
            <a:fillRect/>
          </a:stretch>
        </p:blipFill>
        <p:spPr bwMode="auto">
          <a:xfrm>
            <a:off x="5943600" y="230188"/>
            <a:ext cx="2490291" cy="1979612"/>
          </a:xfrm>
          <a:prstGeom prst="rect">
            <a:avLst/>
          </a:prstGeom>
          <a:ln>
            <a:noFill/>
          </a:ln>
          <a:effectLst>
            <a:softEdge rad="112500"/>
          </a:effectLst>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355908021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599"/>
            <a:ext cx="5486400" cy="5016758"/>
          </a:xfrm>
          <a:prstGeom prst="rect">
            <a:avLst/>
          </a:prstGeom>
          <a:noFill/>
        </p:spPr>
        <p:txBody>
          <a:bodyPr wrap="square" rtlCol="0">
            <a:spAutoFit/>
          </a:bodyPr>
          <a:lstStyle/>
          <a:p>
            <a:pPr algn="ctr"/>
            <a:r>
              <a:rPr lang="en-US" sz="4000" b="1" dirty="0" smtClean="0">
                <a:solidFill>
                  <a:srgbClr val="FFFF00"/>
                </a:solidFill>
              </a:rPr>
              <a:t>Groundwater</a:t>
            </a:r>
          </a:p>
          <a:p>
            <a:pPr marL="342900" indent="-342900">
              <a:buFont typeface="Arial" pitchFamily="34" charset="0"/>
              <a:buChar char="•"/>
            </a:pPr>
            <a:r>
              <a:rPr lang="en-US" sz="4000" b="1" dirty="0" smtClean="0">
                <a:solidFill>
                  <a:srgbClr val="FFFF00"/>
                </a:solidFill>
              </a:rPr>
              <a:t>Maintain and Increase Monitoring, Including Water Budgets</a:t>
            </a:r>
          </a:p>
          <a:p>
            <a:pPr marL="342900" indent="-342900">
              <a:buFont typeface="Arial" pitchFamily="34" charset="0"/>
              <a:buChar char="•"/>
            </a:pPr>
            <a:r>
              <a:rPr lang="en-US" sz="4000" b="1" dirty="0" smtClean="0">
                <a:solidFill>
                  <a:srgbClr val="FFFF00"/>
                </a:solidFill>
              </a:rPr>
              <a:t>GW Information P</a:t>
            </a:r>
          </a:p>
          <a:p>
            <a:pPr marL="342900" indent="-342900">
              <a:buFont typeface="Arial" pitchFamily="34" charset="0"/>
              <a:buChar char="•"/>
            </a:pPr>
            <a:r>
              <a:rPr lang="en-US" sz="4000" b="1" dirty="0" smtClean="0">
                <a:solidFill>
                  <a:srgbClr val="FFFF00"/>
                </a:solidFill>
              </a:rPr>
              <a:t>programs</a:t>
            </a:r>
          </a:p>
          <a:p>
            <a:pPr marL="342900" indent="-342900">
              <a:buFont typeface="Arial" pitchFamily="34" charset="0"/>
              <a:buChar char="•"/>
            </a:pPr>
            <a:r>
              <a:rPr lang="en-US" sz="4000" b="1" dirty="0" smtClean="0">
                <a:solidFill>
                  <a:srgbClr val="FFFF00"/>
                </a:solidFill>
              </a:rPr>
              <a:t>Managed re-use/recharge</a:t>
            </a:r>
            <a:endParaRPr lang="en-US" sz="4000" b="1" dirty="0">
              <a:solidFill>
                <a:srgbClr val="FFFF00"/>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396" r="19493"/>
          <a:stretch/>
        </p:blipFill>
        <p:spPr bwMode="auto">
          <a:xfrm>
            <a:off x="6324600" y="304800"/>
            <a:ext cx="2105366"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73576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62508"/>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7864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600" b="1" dirty="0" smtClean="0">
                <a:solidFill>
                  <a:srgbClr val="FFFF00"/>
                </a:solidFill>
                <a:effectLst>
                  <a:outerShdw blurRad="38100" dist="38100" dir="2700000" algn="tl">
                    <a:srgbClr val="000000"/>
                  </a:outerShdw>
                </a:effectLst>
                <a:latin typeface="Arial" pitchFamily="34" charset="0"/>
              </a:rPr>
              <a:t>Lakes</a:t>
            </a:r>
            <a:endParaRPr lang="en-US" sz="3600" b="1" dirty="0">
              <a:solidFill>
                <a:srgbClr val="FFFF00"/>
              </a:solidFill>
              <a:effectLst>
                <a:outerShdw blurRad="38100" dist="38100" dir="2700000" algn="tl">
                  <a:srgbClr val="000000"/>
                </a:outerShdw>
              </a:effectLst>
              <a:latin typeface="Arial" pitchFamily="34" charset="0"/>
            </a:endParaRPr>
          </a:p>
        </p:txBody>
      </p:sp>
      <p:sp>
        <p:nvSpPr>
          <p:cNvPr id="3" name="Rectangle 2"/>
          <p:cNvSpPr/>
          <p:nvPr/>
        </p:nvSpPr>
        <p:spPr>
          <a:xfrm>
            <a:off x="288925" y="1143000"/>
            <a:ext cx="8245475" cy="584775"/>
          </a:xfrm>
          <a:prstGeom prst="rect">
            <a:avLst/>
          </a:prstGeom>
        </p:spPr>
        <p:txBody>
          <a:bodyPr wrap="square">
            <a:spAutoFit/>
          </a:bodyPr>
          <a:lstStyle/>
          <a:p>
            <a:pPr lvl="1"/>
            <a:endParaRPr lang="en-US" sz="3200" b="1" dirty="0">
              <a:solidFill>
                <a:srgbClr val="FFFF00"/>
              </a:solidFill>
            </a:endParaRPr>
          </a:p>
        </p:txBody>
      </p:sp>
      <p:sp>
        <p:nvSpPr>
          <p:cNvPr id="2" name="Rectangle 1"/>
          <p:cNvSpPr/>
          <p:nvPr/>
        </p:nvSpPr>
        <p:spPr>
          <a:xfrm>
            <a:off x="457200" y="946966"/>
            <a:ext cx="6781800" cy="3785652"/>
          </a:xfrm>
          <a:prstGeom prst="rect">
            <a:avLst/>
          </a:prstGeom>
        </p:spPr>
        <p:txBody>
          <a:bodyPr wrap="square">
            <a:spAutoFit/>
          </a:bodyPr>
          <a:lstStyle/>
          <a:p>
            <a:pPr marL="974725" lvl="1" indent="-457200">
              <a:buFont typeface="Wingdings" panose="05000000000000000000" pitchFamily="2" charset="2"/>
              <a:buChar char="§"/>
            </a:pPr>
            <a:r>
              <a:rPr lang="en-US" sz="4000" b="1" dirty="0" smtClean="0">
                <a:solidFill>
                  <a:srgbClr val="FFFF00"/>
                </a:solidFill>
              </a:rPr>
              <a:t>Policy for Managing Lakes Sustainability</a:t>
            </a:r>
          </a:p>
          <a:p>
            <a:pPr marL="974725" lvl="1" indent="-457200">
              <a:buFont typeface="Wingdings" panose="05000000000000000000" pitchFamily="2" charset="2"/>
              <a:buChar char="§"/>
            </a:pPr>
            <a:r>
              <a:rPr lang="en-US" sz="4000" b="1" dirty="0" smtClean="0">
                <a:solidFill>
                  <a:srgbClr val="FFFF00"/>
                </a:solidFill>
              </a:rPr>
              <a:t>Assess and Prioritize Lakes of Protection</a:t>
            </a:r>
          </a:p>
          <a:p>
            <a:pPr marL="974725" lvl="1" indent="-457200">
              <a:buFont typeface="Wingdings" panose="05000000000000000000" pitchFamily="2" charset="2"/>
              <a:buChar char="§"/>
            </a:pPr>
            <a:r>
              <a:rPr lang="en-US" sz="4000" b="1" dirty="0" smtClean="0">
                <a:solidFill>
                  <a:srgbClr val="FFFF00"/>
                </a:solidFill>
              </a:rPr>
              <a:t>Increase Use of Conservation Easements</a:t>
            </a:r>
          </a:p>
        </p:txBody>
      </p:sp>
    </p:spTree>
    <p:extLst>
      <p:ext uri="{BB962C8B-B14F-4D97-AF65-F5344CB8AC3E}">
        <p14:creationId xmlns:p14="http://schemas.microsoft.com/office/powerpoint/2010/main" val="251290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077200" cy="553998"/>
          </a:xfrm>
        </p:spPr>
        <p:txBody>
          <a:bodyPr/>
          <a:lstStyle/>
          <a:p>
            <a:pPr algn="ctr" eaLnBrk="1" hangingPunct="1">
              <a:defRPr/>
            </a:pPr>
            <a:r>
              <a:rPr lang="en-US" sz="4000" b="1" dirty="0" smtClean="0">
                <a:solidFill>
                  <a:srgbClr val="FFFF00"/>
                </a:solidFill>
                <a:effectLst>
                  <a:outerShdw blurRad="38100" dist="38100" dir="2700000" algn="tl">
                    <a:srgbClr val="000000">
                      <a:alpha val="43137"/>
                    </a:srgbClr>
                  </a:outerShdw>
                </a:effectLst>
              </a:rPr>
              <a:t>Wastewater and Storm Water</a:t>
            </a:r>
          </a:p>
        </p:txBody>
      </p:sp>
      <p:pic>
        <p:nvPicPr>
          <p:cNvPr id="5123" name="Picture 10" descr="sbass"/>
          <p:cNvPicPr>
            <a:picLocks noChangeAspect="1" noChangeArrowheads="1"/>
          </p:cNvPicPr>
          <p:nvPr/>
        </p:nvPicPr>
        <p:blipFill>
          <a:blip r:embed="rId3" cstate="print">
            <a:lum contrast="-84000"/>
            <a:extLst>
              <a:ext uri="{28A0092B-C50C-407E-A947-70E740481C1C}">
                <a14:useLocalDpi xmlns:a14="http://schemas.microsoft.com/office/drawing/2010/main" val="0"/>
              </a:ext>
            </a:extLst>
          </a:blip>
          <a:srcRect/>
          <a:stretch>
            <a:fillRect/>
          </a:stretch>
        </p:blipFill>
        <p:spPr bwMode="auto">
          <a:xfrm>
            <a:off x="304800" y="2387600"/>
            <a:ext cx="427513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18"/>
          <p:cNvSpPr txBox="1">
            <a:spLocks noChangeArrowheads="1"/>
          </p:cNvSpPr>
          <p:nvPr/>
        </p:nvSpPr>
        <p:spPr bwMode="auto">
          <a:xfrm>
            <a:off x="3698875" y="4105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endParaRPr kumimoji="1" lang="en-US" sz="2400" dirty="0">
              <a:solidFill>
                <a:srgbClr val="33CC33"/>
              </a:solidFill>
              <a:latin typeface="Times New Roman" pitchFamily="18" charset="0"/>
            </a:endParaRPr>
          </a:p>
        </p:txBody>
      </p:sp>
      <p:sp>
        <p:nvSpPr>
          <p:cNvPr id="5125" name="Text Box 46"/>
          <p:cNvSpPr txBox="1">
            <a:spLocks noChangeArrowheads="1"/>
          </p:cNvSpPr>
          <p:nvPr/>
        </p:nvSpPr>
        <p:spPr bwMode="auto">
          <a:xfrm>
            <a:off x="5795963" y="4103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pPr>
            <a:endParaRPr kumimoji="1" lang="en-US" sz="2400" dirty="0">
              <a:solidFill>
                <a:srgbClr val="33CC33"/>
              </a:solidFill>
              <a:latin typeface="Times New Roman" pitchFamily="18" charset="0"/>
            </a:endParaRPr>
          </a:p>
        </p:txBody>
      </p:sp>
      <p:pic>
        <p:nvPicPr>
          <p:cNvPr id="5126" name="Picture 55" descr="sbass"/>
          <p:cNvPicPr>
            <a:picLocks noChangeAspect="1" noChangeArrowheads="1"/>
          </p:cNvPicPr>
          <p:nvPr/>
        </p:nvPicPr>
        <p:blipFill>
          <a:blip r:embed="rId3" cstate="print">
            <a:lum contrast="-84000"/>
            <a:extLst>
              <a:ext uri="{28A0092B-C50C-407E-A947-70E740481C1C}">
                <a14:useLocalDpi xmlns:a14="http://schemas.microsoft.com/office/drawing/2010/main" val="0"/>
              </a:ext>
            </a:extLst>
          </a:blip>
          <a:srcRect/>
          <a:stretch>
            <a:fillRect/>
          </a:stretch>
        </p:blipFill>
        <p:spPr bwMode="auto">
          <a:xfrm>
            <a:off x="1704975" y="3149600"/>
            <a:ext cx="427513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6" descr="sbass"/>
          <p:cNvPicPr>
            <a:picLocks noChangeAspect="1" noChangeArrowheads="1"/>
          </p:cNvPicPr>
          <p:nvPr/>
        </p:nvPicPr>
        <p:blipFill>
          <a:blip r:embed="rId3" cstate="print">
            <a:lum contrast="-84000"/>
            <a:extLst>
              <a:ext uri="{28A0092B-C50C-407E-A947-70E740481C1C}">
                <a14:useLocalDpi xmlns:a14="http://schemas.microsoft.com/office/drawing/2010/main" val="0"/>
              </a:ext>
            </a:extLst>
          </a:blip>
          <a:srcRect/>
          <a:stretch>
            <a:fillRect/>
          </a:stretch>
        </p:blipFill>
        <p:spPr bwMode="auto">
          <a:xfrm>
            <a:off x="304800" y="4140200"/>
            <a:ext cx="427513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838200"/>
            <a:ext cx="7848600" cy="3662541"/>
          </a:xfrm>
          <a:prstGeom prst="rect">
            <a:avLst/>
          </a:prstGeom>
        </p:spPr>
        <p:txBody>
          <a:bodyPr wrap="square">
            <a:spAutoFit/>
          </a:bodyPr>
          <a:lstStyle/>
          <a:p>
            <a:pPr marL="974725" lvl="1" indent="-457200">
              <a:buFont typeface="Arial" panose="020B0604020202020204" pitchFamily="34" charset="0"/>
              <a:buChar char="•"/>
            </a:pPr>
            <a:endParaRPr lang="en-US" sz="3200" b="1" dirty="0" smtClean="0">
              <a:solidFill>
                <a:srgbClr val="FFFF00"/>
              </a:solidFill>
            </a:endParaRPr>
          </a:p>
          <a:p>
            <a:pPr marL="974725" lvl="1" indent="-457200">
              <a:buFont typeface="Arial" panose="020B0604020202020204" pitchFamily="34" charset="0"/>
              <a:buChar char="•"/>
            </a:pPr>
            <a:r>
              <a:rPr lang="en-US" sz="4000" b="1" dirty="0" smtClean="0">
                <a:solidFill>
                  <a:srgbClr val="FFFF00"/>
                </a:solidFill>
              </a:rPr>
              <a:t>Finances for Aging Infrastructure</a:t>
            </a:r>
          </a:p>
          <a:p>
            <a:pPr marL="974725" lvl="1" indent="-457200">
              <a:buFont typeface="Arial" panose="020B0604020202020204" pitchFamily="34" charset="0"/>
              <a:buChar char="•"/>
            </a:pPr>
            <a:r>
              <a:rPr lang="en-US" sz="4000" b="1" dirty="0" smtClean="0">
                <a:solidFill>
                  <a:srgbClr val="FFFF00"/>
                </a:solidFill>
              </a:rPr>
              <a:t>Promote Alternative WW Treatment Methods</a:t>
            </a:r>
          </a:p>
          <a:p>
            <a:pPr marL="974725" lvl="1" indent="-457200">
              <a:buFont typeface="Arial" panose="020B0604020202020204" pitchFamily="34" charset="0"/>
              <a:buChar char="•"/>
            </a:pPr>
            <a:r>
              <a:rPr lang="en-US" sz="4000" b="1" dirty="0" smtClean="0">
                <a:solidFill>
                  <a:srgbClr val="FFFF00"/>
                </a:solidFill>
              </a:rPr>
              <a:t>Address Inflow/Infiltration </a:t>
            </a:r>
            <a:endParaRPr lang="en-US" sz="4000" b="1" dirty="0">
              <a:solidFill>
                <a:srgbClr val="FFFF00"/>
              </a:solidFill>
            </a:endParaRPr>
          </a:p>
        </p:txBody>
      </p:sp>
    </p:spTree>
    <p:extLst>
      <p:ext uri="{BB962C8B-B14F-4D97-AF65-F5344CB8AC3E}">
        <p14:creationId xmlns:p14="http://schemas.microsoft.com/office/powerpoint/2010/main" val="1790485175"/>
      </p:ext>
    </p:extLst>
  </p:cSld>
  <p:clrMapOvr>
    <a:masterClrMapping/>
  </p:clrMapOvr>
  <p:transition advTm="1446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b="1" dirty="0" smtClean="0">
                <a:solidFill>
                  <a:srgbClr val="FFFF00"/>
                </a:solidFill>
              </a:rPr>
              <a:t>Keeping Water on the Land</a:t>
            </a:r>
            <a:endParaRPr lang="en-US" sz="4000" b="1" dirty="0">
              <a:solidFill>
                <a:srgbClr val="FFFF00"/>
              </a:solidFill>
            </a:endParaRPr>
          </a:p>
        </p:txBody>
      </p:sp>
      <p:sp>
        <p:nvSpPr>
          <p:cNvPr id="3" name="Content Placeholder 2"/>
          <p:cNvSpPr>
            <a:spLocks noGrp="1"/>
          </p:cNvSpPr>
          <p:nvPr>
            <p:ph idx="1"/>
          </p:nvPr>
        </p:nvSpPr>
        <p:spPr>
          <a:xfrm>
            <a:off x="0" y="1143000"/>
            <a:ext cx="7543800" cy="3490186"/>
          </a:xfrm>
        </p:spPr>
        <p:txBody>
          <a:bodyPr/>
          <a:lstStyle/>
          <a:p>
            <a:pPr marL="974725" lvl="1" indent="-457200">
              <a:buFont typeface="Arial" panose="020B0604020202020204" pitchFamily="34" charset="0"/>
              <a:buChar char="•"/>
            </a:pPr>
            <a:endParaRPr lang="en-US" sz="4000" b="1" dirty="0" smtClean="0">
              <a:solidFill>
                <a:srgbClr val="FFFF00"/>
              </a:solidFill>
            </a:endParaRPr>
          </a:p>
          <a:p>
            <a:pPr marL="974725" lvl="1" indent="-457200">
              <a:buFont typeface="Arial" panose="020B0604020202020204" pitchFamily="34" charset="0"/>
              <a:buChar char="•"/>
            </a:pPr>
            <a:r>
              <a:rPr lang="en-US" sz="4000" b="1" dirty="0" smtClean="0">
                <a:solidFill>
                  <a:srgbClr val="FFFF00"/>
                </a:solidFill>
              </a:rPr>
              <a:t>Increase: Targeted, Efficient, Incentives for BMPS</a:t>
            </a:r>
          </a:p>
          <a:p>
            <a:pPr marL="974725" lvl="1" indent="-457200">
              <a:buFont typeface="Arial" panose="020B0604020202020204" pitchFamily="34" charset="0"/>
              <a:buChar char="•"/>
            </a:pPr>
            <a:r>
              <a:rPr lang="en-US" sz="4000" b="1" dirty="0" smtClean="0">
                <a:solidFill>
                  <a:srgbClr val="FFFF00"/>
                </a:solidFill>
              </a:rPr>
              <a:t>Evaluate Extent and Impacts of Tile Drainage</a:t>
            </a:r>
            <a:endParaRPr lang="en-US" sz="4000" b="1" dirty="0">
              <a:solidFill>
                <a:srgbClr val="FFFF00"/>
              </a:solidFill>
            </a:endParaRPr>
          </a:p>
          <a:p>
            <a:pPr marL="517525" lvl="1" indent="0">
              <a:buNone/>
            </a:pPr>
            <a:endParaRPr lang="en-US" b="1" dirty="0">
              <a:solidFill>
                <a:srgbClr val="FFFF00"/>
              </a:solidFill>
            </a:endParaRPr>
          </a:p>
        </p:txBody>
      </p:sp>
      <p:pic>
        <p:nvPicPr>
          <p:cNvPr id="37890" name="Picture 2" descr="C:\Users\stark\Downloads\Picture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9494" y="3886200"/>
            <a:ext cx="4540143" cy="292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233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04800" y="304800"/>
            <a:ext cx="8382000" cy="707886"/>
          </a:xfrm>
          <a:prstGeom prst="rect">
            <a:avLst/>
          </a:prstGeom>
        </p:spPr>
        <p:txBody>
          <a:bodyPr wrap="square">
            <a:spAutoFit/>
          </a:bodyPr>
          <a:lstStyle/>
          <a:p>
            <a:pPr algn="ctr"/>
            <a:r>
              <a:rPr lang="en-US" sz="40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Future State for Water</a:t>
            </a:r>
            <a:endParaRPr lang="en-US" sz="40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Rectangle 3"/>
          <p:cNvSpPr/>
          <p:nvPr/>
        </p:nvSpPr>
        <p:spPr>
          <a:xfrm>
            <a:off x="381000" y="1135797"/>
            <a:ext cx="8610600" cy="3477875"/>
          </a:xfrm>
          <a:prstGeom prst="rect">
            <a:avLst/>
          </a:prstGeom>
        </p:spPr>
        <p:txBody>
          <a:bodyPr wrap="square">
            <a:spAutoFit/>
          </a:bodyPr>
          <a:lstStyle/>
          <a:p>
            <a:pPr marL="1028700" lvl="1" indent="-571500">
              <a:buFont typeface="Arial" panose="020B0604020202020204" pitchFamily="34" charset="0"/>
              <a:buChar char="•"/>
            </a:pPr>
            <a:r>
              <a:rPr lang="en-US" sz="3600" b="1" dirty="0" smtClean="0">
                <a:solidFill>
                  <a:srgbClr val="FFFF00"/>
                </a:solidFill>
              </a:rPr>
              <a:t>Water Retention</a:t>
            </a:r>
          </a:p>
          <a:p>
            <a:pPr marL="1028700" lvl="1" indent="-571500">
              <a:buFont typeface="Arial" panose="020B0604020202020204" pitchFamily="34" charset="0"/>
              <a:buChar char="•"/>
            </a:pPr>
            <a:endParaRPr lang="en-US" sz="3600" b="1" dirty="0" smtClean="0">
              <a:solidFill>
                <a:srgbClr val="FFFF00"/>
              </a:solidFill>
            </a:endParaRPr>
          </a:p>
          <a:p>
            <a:pPr marL="1028700" lvl="1" indent="-571500">
              <a:buFont typeface="Arial" panose="020B0604020202020204" pitchFamily="34" charset="0"/>
              <a:buChar char="•"/>
            </a:pPr>
            <a:r>
              <a:rPr lang="en-US" sz="3600" b="1" dirty="0" smtClean="0">
                <a:solidFill>
                  <a:srgbClr val="FFFF00"/>
                </a:solidFill>
              </a:rPr>
              <a:t>Monitoring/Information/Education</a:t>
            </a:r>
          </a:p>
          <a:p>
            <a:pPr marL="1028700" lvl="1" indent="-571500">
              <a:buFont typeface="Arial" panose="020B0604020202020204" pitchFamily="34" charset="0"/>
              <a:buChar char="•"/>
            </a:pPr>
            <a:endParaRPr lang="en-US" sz="3600" b="1" dirty="0" smtClean="0">
              <a:solidFill>
                <a:srgbClr val="FFFF00"/>
              </a:solidFill>
            </a:endParaRPr>
          </a:p>
          <a:p>
            <a:pPr marL="1028700" lvl="1" indent="-571500">
              <a:buFont typeface="Arial" panose="020B0604020202020204" pitchFamily="34" charset="0"/>
              <a:buChar char="•"/>
            </a:pPr>
            <a:r>
              <a:rPr lang="en-US" sz="3600" b="1" dirty="0" smtClean="0">
                <a:solidFill>
                  <a:srgbClr val="FFFF00"/>
                </a:solidFill>
              </a:rPr>
              <a:t> Promote Healthy Soil/Healthy Water      </a:t>
            </a:r>
            <a:r>
              <a:rPr lang="en-US" sz="4000" dirty="0"/>
              <a:t> </a:t>
            </a:r>
          </a:p>
        </p:txBody>
      </p:sp>
    </p:spTree>
    <p:extLst>
      <p:ext uri="{BB962C8B-B14F-4D97-AF65-F5344CB8AC3E}">
        <p14:creationId xmlns:p14="http://schemas.microsoft.com/office/powerpoint/2010/main" val="88491258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844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7864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600" b="1" dirty="0" smtClean="0">
                <a:solidFill>
                  <a:srgbClr val="FFFF00"/>
                </a:solidFill>
                <a:effectLst>
                  <a:outerShdw blurRad="38100" dist="38100" dir="2700000" algn="tl">
                    <a:srgbClr val="000000"/>
                  </a:outerShdw>
                </a:effectLst>
                <a:latin typeface="Arial" pitchFamily="34" charset="0"/>
              </a:rPr>
              <a:t> Thanks!</a:t>
            </a:r>
            <a:endParaRPr lang="en-US" sz="3600" b="1" dirty="0">
              <a:solidFill>
                <a:srgbClr val="FFFF00"/>
              </a:solidFill>
              <a:effectLst>
                <a:outerShdw blurRad="38100" dist="38100" dir="2700000" algn="tl">
                  <a:srgbClr val="000000"/>
                </a:outerShdw>
              </a:effectLst>
              <a:latin typeface="Arial" pitchFamily="34" charset="0"/>
            </a:endParaRPr>
          </a:p>
        </p:txBody>
      </p:sp>
      <p:sp>
        <p:nvSpPr>
          <p:cNvPr id="3" name="Rectangle 2"/>
          <p:cNvSpPr/>
          <p:nvPr/>
        </p:nvSpPr>
        <p:spPr>
          <a:xfrm>
            <a:off x="288925" y="1143000"/>
            <a:ext cx="8245475" cy="584775"/>
          </a:xfrm>
          <a:prstGeom prst="rect">
            <a:avLst/>
          </a:prstGeom>
        </p:spPr>
        <p:txBody>
          <a:bodyPr wrap="square">
            <a:spAutoFit/>
          </a:bodyPr>
          <a:lstStyle/>
          <a:p>
            <a:pPr lvl="1"/>
            <a:endParaRPr lang="en-US" sz="3200" b="1" dirty="0">
              <a:solidFill>
                <a:srgbClr val="FFFF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445"/>
            <a:ext cx="9144000" cy="6921935"/>
          </a:xfrm>
          <a:prstGeom prst="rect">
            <a:avLst/>
          </a:prstGeom>
        </p:spPr>
      </p:pic>
      <p:sp>
        <p:nvSpPr>
          <p:cNvPr id="5" name="Rectangle 4"/>
          <p:cNvSpPr/>
          <p:nvPr/>
        </p:nvSpPr>
        <p:spPr>
          <a:xfrm>
            <a:off x="609600" y="457200"/>
            <a:ext cx="7315200" cy="2308324"/>
          </a:xfrm>
          <a:prstGeom prst="rect">
            <a:avLst/>
          </a:prstGeom>
        </p:spPr>
        <p:txBody>
          <a:bodyPr wrap="square">
            <a:spAutoFit/>
          </a:bodyPr>
          <a:lstStyle/>
          <a:p>
            <a:pPr algn="ctr">
              <a:lnSpc>
                <a:spcPct val="150000"/>
              </a:lnSpc>
            </a:pPr>
            <a:r>
              <a:rPr lang="en-US" sz="4800" b="1" dirty="0" smtClean="0">
                <a:solidFill>
                  <a:srgbClr val="002060"/>
                </a:solidFill>
                <a:latin typeface="+mj-lt"/>
                <a:cs typeface="Arial" pitchFamily="34" charset="0"/>
              </a:rPr>
              <a:t>Survey– what’s between the lines?</a:t>
            </a:r>
            <a:endParaRPr lang="en-US" sz="4800" b="1" dirty="0">
              <a:solidFill>
                <a:srgbClr val="002060"/>
              </a:solidFill>
              <a:latin typeface="+mj-lt"/>
              <a:cs typeface="Arial" pitchFamily="34" charset="0"/>
            </a:endParaRPr>
          </a:p>
        </p:txBody>
      </p:sp>
    </p:spTree>
    <p:extLst>
      <p:ext uri="{BB962C8B-B14F-4D97-AF65-F5344CB8AC3E}">
        <p14:creationId xmlns:p14="http://schemas.microsoft.com/office/powerpoint/2010/main" val="1121791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b="1" dirty="0" smtClean="0">
                <a:solidFill>
                  <a:schemeClr val="tx2">
                    <a:lumMod val="75000"/>
                  </a:schemeClr>
                </a:solidFill>
              </a:rPr>
              <a:t>Survey– “Reading Between the Lines”</a:t>
            </a:r>
            <a:endParaRPr lang="en-US" b="1" dirty="0">
              <a:solidFill>
                <a:schemeClr val="tx2">
                  <a:lumMod val="75000"/>
                </a:schemeClr>
              </a:solidFill>
            </a:endParaRPr>
          </a:p>
        </p:txBody>
      </p:sp>
      <p:sp>
        <p:nvSpPr>
          <p:cNvPr id="3" name="Content Placeholder 2"/>
          <p:cNvSpPr>
            <a:spLocks noGrp="1"/>
          </p:cNvSpPr>
          <p:nvPr>
            <p:ph idx="1"/>
          </p:nvPr>
        </p:nvSpPr>
        <p:spPr>
          <a:xfrm>
            <a:off x="304800" y="894984"/>
            <a:ext cx="8478032" cy="1348061"/>
          </a:xfrm>
        </p:spPr>
        <p:txBody>
          <a:bodyPr/>
          <a:lstStyle/>
          <a:p>
            <a:pPr marL="517525" lvl="1" indent="0">
              <a:buNone/>
            </a:pPr>
            <a:r>
              <a:rPr lang="en-US" sz="2400" b="1" dirty="0" smtClean="0"/>
              <a:t>“</a:t>
            </a:r>
          </a:p>
          <a:p>
            <a:pPr marL="517525" lvl="1" indent="0">
              <a:buNone/>
            </a:pPr>
            <a:endParaRPr lang="en-US" sz="2400" b="1" dirty="0" smtClean="0">
              <a:solidFill>
                <a:srgbClr val="FFFF00"/>
              </a:solidFill>
            </a:endParaRPr>
          </a:p>
          <a:p>
            <a:pPr marL="517525" lvl="1" indent="0">
              <a:buNone/>
            </a:pPr>
            <a:endParaRPr lang="en-US" sz="1200" dirty="0" smtClean="0"/>
          </a:p>
          <a:p>
            <a:pPr marL="517525" lvl="1" indent="0">
              <a:buNone/>
            </a:pPr>
            <a:r>
              <a:rPr lang="en-US" sz="1200" dirty="0"/>
              <a:t> </a:t>
            </a:r>
          </a:p>
          <a:p>
            <a:pPr marL="517525" lvl="1" indent="0">
              <a:buNone/>
            </a:pPr>
            <a:endParaRPr lang="en-US" sz="1200" dirty="0"/>
          </a:p>
        </p:txBody>
      </p:sp>
      <p:sp>
        <p:nvSpPr>
          <p:cNvPr id="4" name="Rectangle 3"/>
          <p:cNvSpPr/>
          <p:nvPr/>
        </p:nvSpPr>
        <p:spPr>
          <a:xfrm>
            <a:off x="457200" y="1559783"/>
            <a:ext cx="7467600" cy="4524315"/>
          </a:xfrm>
          <a:prstGeom prst="rect">
            <a:avLst/>
          </a:prstGeom>
        </p:spPr>
        <p:txBody>
          <a:bodyPr wrap="square">
            <a:spAutoFit/>
          </a:bodyPr>
          <a:lstStyle/>
          <a:p>
            <a:pPr marL="974725" lvl="1" indent="-457200">
              <a:buFont typeface="Arial" panose="020B0604020202020204" pitchFamily="34" charset="0"/>
              <a:buChar char="•"/>
            </a:pPr>
            <a:r>
              <a:rPr lang="en-US" sz="3200" b="1" dirty="0" smtClean="0">
                <a:solidFill>
                  <a:srgbClr val="FFFF00"/>
                </a:solidFill>
              </a:rPr>
              <a:t>Confirms the stakeholder ranking </a:t>
            </a:r>
          </a:p>
          <a:p>
            <a:pPr marL="974725" lvl="1" indent="-457200">
              <a:buFont typeface="Arial" panose="020B0604020202020204" pitchFamily="34" charset="0"/>
              <a:buChar char="•"/>
            </a:pPr>
            <a:r>
              <a:rPr lang="en-US" sz="3200" b="1" dirty="0" smtClean="0">
                <a:solidFill>
                  <a:srgbClr val="FFFF00"/>
                </a:solidFill>
              </a:rPr>
              <a:t>Little variation among important recommendations</a:t>
            </a:r>
          </a:p>
          <a:p>
            <a:pPr marL="974725" lvl="1" indent="-457200">
              <a:buFont typeface="Arial" panose="020B0604020202020204" pitchFamily="34" charset="0"/>
              <a:buChar char="•"/>
            </a:pPr>
            <a:r>
              <a:rPr lang="en-US" sz="3200" b="1" dirty="0" smtClean="0">
                <a:solidFill>
                  <a:srgbClr val="FFFF00"/>
                </a:solidFill>
              </a:rPr>
              <a:t>Aligns with Governor’s Town Hall </a:t>
            </a:r>
          </a:p>
          <a:p>
            <a:pPr marL="974725" lvl="1" indent="-457200">
              <a:buFont typeface="Arial" panose="020B0604020202020204" pitchFamily="34" charset="0"/>
              <a:buChar char="•"/>
            </a:pPr>
            <a:r>
              <a:rPr lang="en-US" sz="3200" b="1" dirty="0" smtClean="0">
                <a:solidFill>
                  <a:srgbClr val="FFFF00"/>
                </a:solidFill>
              </a:rPr>
              <a:t>Aligns with agency reports</a:t>
            </a:r>
          </a:p>
          <a:p>
            <a:pPr marL="974725" lvl="1" indent="-457200">
              <a:buFont typeface="Arial" panose="020B0604020202020204" pitchFamily="34" charset="0"/>
              <a:buChar char="•"/>
            </a:pPr>
            <a:r>
              <a:rPr lang="en-US" sz="3200" b="1" dirty="0" smtClean="0">
                <a:solidFill>
                  <a:srgbClr val="FFFF00"/>
                </a:solidFill>
              </a:rPr>
              <a:t>Need to prioritize </a:t>
            </a:r>
          </a:p>
          <a:p>
            <a:pPr marL="974725" lvl="1" indent="-457200">
              <a:buFont typeface="Arial" panose="020B0604020202020204" pitchFamily="34" charset="0"/>
              <a:buChar char="•"/>
            </a:pPr>
            <a:r>
              <a:rPr lang="en-US" sz="3200" b="1" dirty="0" smtClean="0">
                <a:solidFill>
                  <a:srgbClr val="FFFF00"/>
                </a:solidFill>
              </a:rPr>
              <a:t>Costs, ROI, agency capacity--drivers</a:t>
            </a:r>
          </a:p>
          <a:p>
            <a:pPr marL="974725" lvl="1" indent="-457200">
              <a:buFont typeface="Arial" panose="020B0604020202020204" pitchFamily="34" charset="0"/>
              <a:buChar char="•"/>
            </a:pPr>
            <a:r>
              <a:rPr lang="en-US" sz="3200" b="1" dirty="0" smtClean="0">
                <a:solidFill>
                  <a:srgbClr val="FFFF00"/>
                </a:solidFill>
              </a:rPr>
              <a:t>Multi-year process</a:t>
            </a:r>
            <a:r>
              <a:rPr lang="en-US" sz="3200" b="1" dirty="0">
                <a:solidFill>
                  <a:srgbClr val="FFFF00"/>
                </a:solidFill>
              </a:rPr>
              <a:t/>
            </a:r>
            <a:br>
              <a:rPr lang="en-US" sz="3200" b="1" dirty="0">
                <a:solidFill>
                  <a:srgbClr val="FFFF00"/>
                </a:solidFill>
              </a:rPr>
            </a:br>
            <a:endParaRPr lang="en-US" sz="3200" b="1" dirty="0">
              <a:solidFill>
                <a:srgbClr val="FFFF00"/>
              </a:solidFill>
            </a:endParaRPr>
          </a:p>
        </p:txBody>
      </p:sp>
    </p:spTree>
    <p:extLst>
      <p:ext uri="{BB962C8B-B14F-4D97-AF65-F5344CB8AC3E}">
        <p14:creationId xmlns:p14="http://schemas.microsoft.com/office/powerpoint/2010/main" val="169179447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ss2up062508.JPG"/>
          <p:cNvPicPr>
            <a:picLocks noChangeAspect="1"/>
          </p:cNvPicPr>
          <p:nvPr/>
        </p:nvPicPr>
        <p:blipFill>
          <a:blip r:embed="rId3" cstate="screen">
            <a:lum bright="-20000"/>
            <a:extLst>
              <a:ext uri="{28A0092B-C50C-407E-A947-70E740481C1C}">
                <a14:useLocalDpi xmlns:a14="http://schemas.microsoft.com/office/drawing/2010/main" val="0"/>
              </a:ext>
            </a:extLst>
          </a:blip>
          <a:stretch>
            <a:fillRect/>
          </a:stretch>
        </p:blipFill>
        <p:spPr>
          <a:xfrm>
            <a:off x="1385" y="-76200"/>
            <a:ext cx="9144000" cy="6934200"/>
          </a:xfrm>
          <a:prstGeom prst="rect">
            <a:avLst/>
          </a:prstGeom>
        </p:spPr>
      </p:pic>
      <p:sp>
        <p:nvSpPr>
          <p:cNvPr id="33794" name="Slide Number Placeholder 3"/>
          <p:cNvSpPr txBox="1">
            <a:spLocks noGrp="1"/>
          </p:cNvSpPr>
          <p:nvPr/>
        </p:nvSpPr>
        <p:spPr bwMode="auto">
          <a:xfrm>
            <a:off x="7143750" y="6129338"/>
            <a:ext cx="1905000" cy="314325"/>
          </a:xfrm>
          <a:prstGeom prst="rect">
            <a:avLst/>
          </a:prstGeom>
          <a:noFill/>
          <a:ln w="9525">
            <a:noFill/>
            <a:miter lim="800000"/>
            <a:headEnd/>
            <a:tailEnd/>
          </a:ln>
        </p:spPr>
        <p:txBody>
          <a:bodyPr/>
          <a:lstStyle/>
          <a:p>
            <a:pPr algn="r">
              <a:spcBef>
                <a:spcPct val="50000"/>
              </a:spcBef>
            </a:pPr>
            <a:fld id="{CEDF6D9E-589F-437C-9337-E5231E9AD7EB}" type="slidenum">
              <a:rPr lang="en-US" sz="1400">
                <a:latin typeface="Arial" pitchFamily="34" charset="0"/>
              </a:rPr>
              <a:pPr algn="r">
                <a:spcBef>
                  <a:spcPct val="50000"/>
                </a:spcBef>
              </a:pPr>
              <a:t>19</a:t>
            </a:fld>
            <a:endParaRPr lang="en-US" sz="1400" dirty="0">
              <a:latin typeface="Arial" pitchFamily="34" charset="0"/>
            </a:endParaRPr>
          </a:p>
        </p:txBody>
      </p:sp>
      <p:sp>
        <p:nvSpPr>
          <p:cNvPr id="33798" name="Rectangle 6"/>
          <p:cNvSpPr>
            <a:spLocks noChangeArrowheads="1"/>
          </p:cNvSpPr>
          <p:nvPr/>
        </p:nvSpPr>
        <p:spPr bwMode="auto">
          <a:xfrm>
            <a:off x="531458" y="609600"/>
            <a:ext cx="8155341" cy="2185214"/>
          </a:xfrm>
          <a:prstGeom prst="rect">
            <a:avLst/>
          </a:prstGeom>
          <a:noFill/>
          <a:ln w="9525">
            <a:noFill/>
            <a:miter lim="800000"/>
            <a:headEnd/>
            <a:tailEnd/>
          </a:ln>
        </p:spPr>
        <p:txBody>
          <a:bodyPr wrap="square">
            <a:spAutoFit/>
          </a:bodyPr>
          <a:lstStyle/>
          <a:p>
            <a:pPr marL="685800" indent="-685800">
              <a:buFont typeface="Arial" panose="020B0604020202020204" pitchFamily="34" charset="0"/>
              <a:buChar char="•"/>
            </a:pPr>
            <a:r>
              <a:rPr lang="en-US" sz="4000" b="1" dirty="0" smtClean="0">
                <a:solidFill>
                  <a:srgbClr val="FFFF00"/>
                </a:solidFill>
                <a:latin typeface="+mj-lt"/>
                <a:cs typeface="Arial" pitchFamily="34" charset="0"/>
              </a:rPr>
              <a:t>Draft Recommendations </a:t>
            </a:r>
          </a:p>
          <a:p>
            <a:pPr algn="ctr"/>
            <a:r>
              <a:rPr lang="en-US" sz="2800" b="1" dirty="0" smtClean="0">
                <a:solidFill>
                  <a:srgbClr val="FFFF00"/>
                </a:solidFill>
                <a:latin typeface="+mj-lt"/>
                <a:cs typeface="Arial" pitchFamily="34" charset="0"/>
              </a:rPr>
              <a:t>(Provided (white) Document)</a:t>
            </a:r>
          </a:p>
          <a:p>
            <a:pPr algn="ctr"/>
            <a:endParaRPr lang="en-US" sz="2800" b="1" dirty="0" smtClean="0">
              <a:solidFill>
                <a:srgbClr val="FFFF00"/>
              </a:solidFill>
              <a:latin typeface="+mj-lt"/>
              <a:cs typeface="Arial" pitchFamily="34" charset="0"/>
            </a:endParaRPr>
          </a:p>
          <a:p>
            <a:pPr marL="685800" indent="-685800">
              <a:buFont typeface="Arial" panose="020B0604020202020204" pitchFamily="34" charset="0"/>
              <a:buChar char="•"/>
            </a:pPr>
            <a:r>
              <a:rPr lang="en-US" sz="4000" b="1" dirty="0" smtClean="0">
                <a:solidFill>
                  <a:srgbClr val="FFFF00"/>
                </a:solidFill>
                <a:latin typeface="+mj-lt"/>
                <a:cs typeface="Arial" pitchFamily="34" charset="0"/>
              </a:rPr>
              <a:t>Grouped in three bins</a:t>
            </a:r>
            <a:endParaRPr lang="en-US" sz="4000" b="1" dirty="0">
              <a:solidFill>
                <a:srgbClr val="FFFF00"/>
              </a:solidFill>
              <a:latin typeface="+mj-lt"/>
              <a:cs typeface="Arial" pitchFamily="34" charset="0"/>
            </a:endParaRPr>
          </a:p>
        </p:txBody>
      </p:sp>
    </p:spTree>
    <p:extLst>
      <p:ext uri="{BB962C8B-B14F-4D97-AF65-F5344CB8AC3E}">
        <p14:creationId xmlns:p14="http://schemas.microsoft.com/office/powerpoint/2010/main" val="23396706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ss2up062508.JPG"/>
          <p:cNvPicPr>
            <a:picLocks noChangeAspect="1"/>
          </p:cNvPicPr>
          <p:nvPr/>
        </p:nvPicPr>
        <p:blipFill>
          <a:blip r:embed="rId3" cstate="screen">
            <a:lum bright="-20000"/>
            <a:extLst>
              <a:ext uri="{28A0092B-C50C-407E-A947-70E740481C1C}">
                <a14:useLocalDpi xmlns:a14="http://schemas.microsoft.com/office/drawing/2010/main" val="0"/>
              </a:ext>
            </a:extLst>
          </a:blip>
          <a:stretch>
            <a:fillRect/>
          </a:stretch>
        </p:blipFill>
        <p:spPr>
          <a:xfrm>
            <a:off x="1385" y="-76200"/>
            <a:ext cx="9144000" cy="6934200"/>
          </a:xfrm>
          <a:prstGeom prst="rect">
            <a:avLst/>
          </a:prstGeom>
        </p:spPr>
      </p:pic>
      <p:sp>
        <p:nvSpPr>
          <p:cNvPr id="33794" name="Slide Number Placeholder 3"/>
          <p:cNvSpPr txBox="1">
            <a:spLocks noGrp="1"/>
          </p:cNvSpPr>
          <p:nvPr/>
        </p:nvSpPr>
        <p:spPr bwMode="auto">
          <a:xfrm>
            <a:off x="7143750" y="6129338"/>
            <a:ext cx="1905000" cy="314325"/>
          </a:xfrm>
          <a:prstGeom prst="rect">
            <a:avLst/>
          </a:prstGeom>
          <a:noFill/>
          <a:ln w="9525">
            <a:noFill/>
            <a:miter lim="800000"/>
            <a:headEnd/>
            <a:tailEnd/>
          </a:ln>
        </p:spPr>
        <p:txBody>
          <a:bodyPr/>
          <a:lstStyle/>
          <a:p>
            <a:pPr algn="r">
              <a:spcBef>
                <a:spcPct val="50000"/>
              </a:spcBef>
            </a:pPr>
            <a:fld id="{CEDF6D9E-589F-437C-9337-E5231E9AD7EB}" type="slidenum">
              <a:rPr lang="en-US" sz="1400">
                <a:latin typeface="Arial" pitchFamily="34" charset="0"/>
              </a:rPr>
              <a:pPr algn="r">
                <a:spcBef>
                  <a:spcPct val="50000"/>
                </a:spcBef>
              </a:pPr>
              <a:t>2</a:t>
            </a:fld>
            <a:endParaRPr lang="en-US" sz="1400" dirty="0">
              <a:latin typeface="Arial" pitchFamily="34" charset="0"/>
            </a:endParaRPr>
          </a:p>
        </p:txBody>
      </p:sp>
      <p:sp>
        <p:nvSpPr>
          <p:cNvPr id="33798" name="Rectangle 6"/>
          <p:cNvSpPr>
            <a:spLocks noChangeArrowheads="1"/>
          </p:cNvSpPr>
          <p:nvPr/>
        </p:nvSpPr>
        <p:spPr bwMode="auto">
          <a:xfrm>
            <a:off x="533399" y="228600"/>
            <a:ext cx="8229601" cy="5139869"/>
          </a:xfrm>
          <a:prstGeom prst="rect">
            <a:avLst/>
          </a:prstGeom>
          <a:noFill/>
          <a:ln w="9525">
            <a:noFill/>
            <a:miter lim="800000"/>
            <a:headEnd/>
            <a:tailEnd/>
          </a:ln>
        </p:spPr>
        <p:txBody>
          <a:bodyPr wrap="square">
            <a:spAutoFit/>
          </a:bodyPr>
          <a:lstStyle/>
          <a:p>
            <a:r>
              <a:rPr lang="en-US" b="1" dirty="0" smtClean="0">
                <a:solidFill>
                  <a:srgbClr val="FFFF00"/>
                </a:solidFill>
                <a:latin typeface="Arial" pitchFamily="34" charset="0"/>
                <a:cs typeface="Arial" pitchFamily="34" charset="0"/>
              </a:rPr>
              <a:t>Legislative Water Commission</a:t>
            </a:r>
          </a:p>
          <a:p>
            <a:r>
              <a:rPr lang="en-US" sz="1400" dirty="0" smtClean="0"/>
              <a:t>Monday, October 15, </a:t>
            </a:r>
            <a:r>
              <a:rPr lang="en-US" sz="1400" dirty="0"/>
              <a:t>2018 </a:t>
            </a:r>
            <a:r>
              <a:rPr lang="en-US" sz="1400" dirty="0" smtClean="0"/>
              <a:t>(1 pm) </a:t>
            </a:r>
            <a:endParaRPr lang="en-US" sz="1400" dirty="0"/>
          </a:p>
          <a:p>
            <a:r>
              <a:rPr lang="en-US" sz="1400" dirty="0"/>
              <a:t>State Office </a:t>
            </a:r>
            <a:r>
              <a:rPr lang="en-US" sz="1400" dirty="0" smtClean="0"/>
              <a:t>Building: Room 10</a:t>
            </a:r>
            <a:r>
              <a:rPr lang="en-US" sz="1400" dirty="0"/>
              <a:t> </a:t>
            </a:r>
          </a:p>
          <a:p>
            <a:r>
              <a:rPr lang="en-US" sz="1400" dirty="0"/>
              <a:t>Rep. Paul Torkelson, Chair </a:t>
            </a:r>
            <a:r>
              <a:rPr lang="en-US" sz="1400" dirty="0" smtClean="0"/>
              <a:t>*</a:t>
            </a:r>
            <a:r>
              <a:rPr lang="en-US" sz="1400" dirty="0"/>
              <a:t>					Sen. Chuck Wiger, </a:t>
            </a:r>
            <a:r>
              <a:rPr lang="en-US" sz="1400" dirty="0" smtClean="0"/>
              <a:t>Co-Chair</a:t>
            </a:r>
          </a:p>
          <a:p>
            <a:r>
              <a:rPr lang="en-US" sz="1400" dirty="0" smtClean="0"/>
              <a:t>* Presiding </a:t>
            </a:r>
            <a:endParaRPr lang="en-US" sz="1400" dirty="0"/>
          </a:p>
          <a:p>
            <a:endParaRPr lang="en-US" sz="2400" b="1" u="sng" dirty="0" smtClean="0">
              <a:solidFill>
                <a:srgbClr val="FFFF00"/>
              </a:solidFill>
            </a:endParaRPr>
          </a:p>
          <a:p>
            <a:r>
              <a:rPr lang="en-US" sz="2400" b="1" u="sng" dirty="0" smtClean="0">
                <a:solidFill>
                  <a:srgbClr val="FFFF00"/>
                </a:solidFill>
              </a:rPr>
              <a:t>Agenda</a:t>
            </a:r>
          </a:p>
          <a:p>
            <a:pPr marL="342900" indent="-342900">
              <a:buFont typeface="Arial" panose="020B0604020202020204" pitchFamily="34" charset="0"/>
              <a:buChar char="•"/>
            </a:pPr>
            <a:r>
              <a:rPr lang="en-US" sz="2400" b="1" dirty="0">
                <a:solidFill>
                  <a:srgbClr val="FFFF00"/>
                </a:solidFill>
              </a:rPr>
              <a:t> </a:t>
            </a:r>
            <a:r>
              <a:rPr lang="en-US" sz="2400" b="1" dirty="0" smtClean="0">
                <a:solidFill>
                  <a:srgbClr val="FFFF00"/>
                </a:solidFill>
              </a:rPr>
              <a:t>Approval </a:t>
            </a:r>
            <a:r>
              <a:rPr lang="en-US" sz="2400" b="1" dirty="0">
                <a:solidFill>
                  <a:srgbClr val="FFFF00"/>
                </a:solidFill>
              </a:rPr>
              <a:t>of </a:t>
            </a:r>
            <a:r>
              <a:rPr lang="en-US" sz="2400" b="1" dirty="0" smtClean="0">
                <a:solidFill>
                  <a:srgbClr val="FFFF00"/>
                </a:solidFill>
              </a:rPr>
              <a:t>minutes– September 2019 LWC</a:t>
            </a:r>
          </a:p>
          <a:p>
            <a:pPr marL="342900" indent="-342900">
              <a:buFont typeface="Arial" panose="020B0604020202020204" pitchFamily="34" charset="0"/>
              <a:buChar char="•"/>
            </a:pPr>
            <a:r>
              <a:rPr lang="en-US" sz="2400" b="1" dirty="0" smtClean="0">
                <a:solidFill>
                  <a:srgbClr val="FFFF00"/>
                </a:solidFill>
              </a:rPr>
              <a:t>Legislative recommendations-Jim Stark</a:t>
            </a:r>
          </a:p>
          <a:p>
            <a:pPr marL="342900" indent="-342900">
              <a:buFont typeface="Arial" panose="020B0604020202020204" pitchFamily="34" charset="0"/>
              <a:buChar char="•"/>
            </a:pPr>
            <a:r>
              <a:rPr lang="en-US" sz="2400" b="1" dirty="0">
                <a:solidFill>
                  <a:srgbClr val="FFFF00"/>
                </a:solidFill>
              </a:rPr>
              <a:t>Review of C</a:t>
            </a:r>
            <a:r>
              <a:rPr lang="en-US" sz="2000" b="1" dirty="0">
                <a:solidFill>
                  <a:srgbClr val="FFFF00"/>
                </a:solidFill>
              </a:rPr>
              <a:t>l</a:t>
            </a:r>
            <a:r>
              <a:rPr lang="en-US" sz="2400" b="1" dirty="0">
                <a:solidFill>
                  <a:srgbClr val="FFFF00"/>
                </a:solidFill>
              </a:rPr>
              <a:t>ean Water </a:t>
            </a:r>
            <a:r>
              <a:rPr lang="en-US" sz="2400" b="1" dirty="0" smtClean="0">
                <a:solidFill>
                  <a:srgbClr val="FFFF00"/>
                </a:solidFill>
              </a:rPr>
              <a:t>Goals </a:t>
            </a:r>
            <a:r>
              <a:rPr lang="en-US" sz="2400" b="1" dirty="0">
                <a:solidFill>
                  <a:srgbClr val="FFFF00"/>
                </a:solidFill>
              </a:rPr>
              <a:t>- Chris Elvrum</a:t>
            </a:r>
            <a:endParaRPr lang="en-US" sz="2400" b="1" dirty="0" smtClean="0">
              <a:solidFill>
                <a:srgbClr val="FFFF00"/>
              </a:solidFill>
            </a:endParaRPr>
          </a:p>
          <a:p>
            <a:pPr marL="342900" lvl="0" indent="-342900">
              <a:buFont typeface="Arial" panose="020B0604020202020204" pitchFamily="34" charset="0"/>
              <a:buChar char="•"/>
            </a:pPr>
            <a:r>
              <a:rPr lang="en-US" sz="2400" b="1" dirty="0" smtClean="0">
                <a:solidFill>
                  <a:srgbClr val="FFFF00"/>
                </a:solidFill>
              </a:rPr>
              <a:t>Stakeholder  testimony: Facilitated  (Abra Pollack (MMB))</a:t>
            </a:r>
          </a:p>
          <a:p>
            <a:pPr marL="342900" lvl="0" indent="-342900">
              <a:buFont typeface="Arial" panose="020B0604020202020204" pitchFamily="34" charset="0"/>
              <a:buChar char="•"/>
            </a:pPr>
            <a:r>
              <a:rPr lang="en-US" sz="2400" b="1" dirty="0" smtClean="0">
                <a:solidFill>
                  <a:srgbClr val="FFFF00"/>
                </a:solidFill>
              </a:rPr>
              <a:t>2019 LWC Recommendations: Representative Torkelson</a:t>
            </a:r>
          </a:p>
          <a:p>
            <a:pPr marL="342900" lvl="0" indent="-342900">
              <a:buFont typeface="Arial" panose="020B0604020202020204" pitchFamily="34" charset="0"/>
              <a:buChar char="•"/>
            </a:pPr>
            <a:r>
              <a:rPr lang="en-US" sz="2400" b="1" dirty="0" smtClean="0">
                <a:solidFill>
                  <a:srgbClr val="FFFF00"/>
                </a:solidFill>
              </a:rPr>
              <a:t>Next Steps</a:t>
            </a:r>
          </a:p>
          <a:p>
            <a:pPr marL="342900" lvl="0" indent="-342900">
              <a:buFont typeface="Arial" panose="020B0604020202020204" pitchFamily="34" charset="0"/>
              <a:buChar char="•"/>
            </a:pPr>
            <a:r>
              <a:rPr lang="en-US" sz="2400" b="1" dirty="0" smtClean="0">
                <a:solidFill>
                  <a:srgbClr val="FFFF00"/>
                </a:solidFill>
              </a:rPr>
              <a:t>Future meetings</a:t>
            </a:r>
          </a:p>
          <a:p>
            <a:pPr marL="342900" lvl="0" indent="-342900">
              <a:buFont typeface="Arial" panose="020B0604020202020204" pitchFamily="34" charset="0"/>
              <a:buChar char="•"/>
            </a:pPr>
            <a:r>
              <a:rPr lang="en-US" sz="2400" b="1" dirty="0" smtClean="0">
                <a:solidFill>
                  <a:srgbClr val="FFFF00"/>
                </a:solidFill>
              </a:rPr>
              <a:t>Adjourn</a:t>
            </a:r>
            <a:r>
              <a:rPr lang="en-US" sz="2400" b="1" dirty="0">
                <a:solidFill>
                  <a:srgbClr val="FFFF00"/>
                </a:solidFill>
              </a:rPr>
              <a:t> </a:t>
            </a:r>
          </a:p>
        </p:txBody>
      </p:sp>
    </p:spTree>
    <p:extLst>
      <p:ext uri="{BB962C8B-B14F-4D97-AF65-F5344CB8AC3E}">
        <p14:creationId xmlns:p14="http://schemas.microsoft.com/office/powerpoint/2010/main" val="24153991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b="1" dirty="0" smtClean="0">
                <a:solidFill>
                  <a:schemeClr val="tx2">
                    <a:lumMod val="75000"/>
                  </a:schemeClr>
                </a:solidFill>
              </a:rPr>
              <a:t> Group 1: Focused Legislation</a:t>
            </a:r>
            <a:endParaRPr lang="en-US" b="1" dirty="0">
              <a:solidFill>
                <a:schemeClr val="tx2">
                  <a:lumMod val="75000"/>
                </a:schemeClr>
              </a:solidFill>
            </a:endParaRPr>
          </a:p>
        </p:txBody>
      </p:sp>
      <p:sp>
        <p:nvSpPr>
          <p:cNvPr id="3" name="Content Placeholder 2"/>
          <p:cNvSpPr>
            <a:spLocks noGrp="1"/>
          </p:cNvSpPr>
          <p:nvPr>
            <p:ph idx="1"/>
          </p:nvPr>
        </p:nvSpPr>
        <p:spPr>
          <a:xfrm>
            <a:off x="304800" y="894984"/>
            <a:ext cx="8478032" cy="1348061"/>
          </a:xfrm>
        </p:spPr>
        <p:txBody>
          <a:bodyPr/>
          <a:lstStyle/>
          <a:p>
            <a:pPr marL="517525" lvl="1" indent="0">
              <a:buNone/>
            </a:pPr>
            <a:endParaRPr lang="en-US" sz="2400" b="1" dirty="0" smtClean="0"/>
          </a:p>
          <a:p>
            <a:pPr marL="517525" lvl="1" indent="0">
              <a:buNone/>
            </a:pPr>
            <a:endParaRPr lang="en-US" sz="2400" b="1" dirty="0" smtClean="0">
              <a:solidFill>
                <a:srgbClr val="FFFF00"/>
              </a:solidFill>
            </a:endParaRPr>
          </a:p>
          <a:p>
            <a:pPr marL="517525" lvl="1" indent="0">
              <a:buNone/>
            </a:pPr>
            <a:endParaRPr lang="en-US" sz="1200" dirty="0" smtClean="0"/>
          </a:p>
          <a:p>
            <a:pPr marL="517525" lvl="1" indent="0">
              <a:buNone/>
            </a:pPr>
            <a:r>
              <a:rPr lang="en-US" sz="1200" dirty="0"/>
              <a:t> </a:t>
            </a:r>
          </a:p>
          <a:p>
            <a:pPr marL="517525" lvl="1" indent="0">
              <a:buNone/>
            </a:pPr>
            <a:endParaRPr lang="en-US" sz="1200" dirty="0"/>
          </a:p>
        </p:txBody>
      </p:sp>
      <p:sp>
        <p:nvSpPr>
          <p:cNvPr id="4" name="Rectangle 3"/>
          <p:cNvSpPr/>
          <p:nvPr/>
        </p:nvSpPr>
        <p:spPr>
          <a:xfrm>
            <a:off x="152400" y="1219199"/>
            <a:ext cx="7772400" cy="2554545"/>
          </a:xfrm>
          <a:prstGeom prst="rect">
            <a:avLst/>
          </a:prstGeom>
        </p:spPr>
        <p:txBody>
          <a:bodyPr wrap="square">
            <a:spAutoFit/>
          </a:bodyPr>
          <a:lstStyle/>
          <a:p>
            <a:pPr marL="1089025" lvl="1" indent="-571500">
              <a:buFont typeface="Arial" panose="020B0604020202020204" pitchFamily="34" charset="0"/>
              <a:buChar char="•"/>
            </a:pPr>
            <a:r>
              <a:rPr lang="en-US" sz="4000" b="1" dirty="0" smtClean="0">
                <a:solidFill>
                  <a:srgbClr val="FFFF00"/>
                </a:solidFill>
              </a:rPr>
              <a:t>Specific targeted topic</a:t>
            </a:r>
          </a:p>
          <a:p>
            <a:pPr marL="1089025" lvl="1" indent="-571500">
              <a:buFont typeface="Arial" panose="020B0604020202020204" pitchFamily="34" charset="0"/>
              <a:buChar char="•"/>
            </a:pPr>
            <a:r>
              <a:rPr lang="en-US" sz="4000" b="1" dirty="0" smtClean="0">
                <a:solidFill>
                  <a:srgbClr val="FFFF00"/>
                </a:solidFill>
              </a:rPr>
              <a:t>Short term</a:t>
            </a:r>
          </a:p>
          <a:p>
            <a:pPr marL="1089025" lvl="1" indent="-571500">
              <a:buFont typeface="Arial" panose="020B0604020202020204" pitchFamily="34" charset="0"/>
              <a:buChar char="•"/>
            </a:pPr>
            <a:r>
              <a:rPr lang="en-US" sz="4000" b="1" dirty="0" smtClean="0">
                <a:solidFill>
                  <a:srgbClr val="FFFF00"/>
                </a:solidFill>
              </a:rPr>
              <a:t>Example: Increase MDH service connection fee</a:t>
            </a:r>
          </a:p>
        </p:txBody>
      </p:sp>
    </p:spTree>
    <p:extLst>
      <p:ext uri="{BB962C8B-B14F-4D97-AF65-F5344CB8AC3E}">
        <p14:creationId xmlns:p14="http://schemas.microsoft.com/office/powerpoint/2010/main" val="226466411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40" y="228600"/>
            <a:ext cx="8382000" cy="1329595"/>
          </a:xfrm>
        </p:spPr>
        <p:txBody>
          <a:bodyPr/>
          <a:lstStyle/>
          <a:p>
            <a:pPr algn="ctr"/>
            <a:r>
              <a:rPr lang="en-US" b="1" dirty="0" smtClean="0">
                <a:solidFill>
                  <a:schemeClr val="tx2">
                    <a:lumMod val="75000"/>
                  </a:schemeClr>
                </a:solidFill>
              </a:rPr>
              <a:t>Group 2: Legislation that Adds to  Missions of Agencies</a:t>
            </a:r>
            <a:endParaRPr lang="en-US" b="1" dirty="0">
              <a:solidFill>
                <a:schemeClr val="tx2">
                  <a:lumMod val="75000"/>
                </a:schemeClr>
              </a:solidFill>
            </a:endParaRPr>
          </a:p>
        </p:txBody>
      </p:sp>
      <p:sp>
        <p:nvSpPr>
          <p:cNvPr id="3" name="Content Placeholder 2"/>
          <p:cNvSpPr>
            <a:spLocks noGrp="1"/>
          </p:cNvSpPr>
          <p:nvPr>
            <p:ph idx="1"/>
          </p:nvPr>
        </p:nvSpPr>
        <p:spPr>
          <a:xfrm>
            <a:off x="609600" y="-381000"/>
            <a:ext cx="8173232" cy="2209800"/>
          </a:xfrm>
        </p:spPr>
        <p:txBody>
          <a:bodyPr/>
          <a:lstStyle/>
          <a:p>
            <a:pPr marL="517525" lvl="1" indent="0">
              <a:buNone/>
            </a:pPr>
            <a:endParaRPr lang="en-US" sz="2400" b="1" dirty="0" smtClean="0"/>
          </a:p>
          <a:p>
            <a:pPr marL="517525" lvl="1" indent="0">
              <a:buNone/>
            </a:pPr>
            <a:endParaRPr lang="en-US" sz="2400" b="1" dirty="0" smtClean="0">
              <a:solidFill>
                <a:srgbClr val="FFFF00"/>
              </a:solidFill>
            </a:endParaRPr>
          </a:p>
          <a:p>
            <a:pPr marL="517525" lvl="1" indent="0">
              <a:buNone/>
            </a:pPr>
            <a:endParaRPr lang="en-US" sz="1200" dirty="0" smtClean="0"/>
          </a:p>
          <a:p>
            <a:pPr marL="517525" lvl="1" indent="0">
              <a:buNone/>
            </a:pPr>
            <a:r>
              <a:rPr lang="en-US" sz="1200" dirty="0"/>
              <a:t> </a:t>
            </a:r>
          </a:p>
          <a:p>
            <a:pPr marL="517525" lvl="1" indent="0">
              <a:buNone/>
            </a:pPr>
            <a:r>
              <a:rPr lang="en-US" sz="1200" dirty="0" smtClean="0"/>
              <a:t>s</a:t>
            </a:r>
            <a:endParaRPr lang="en-US" sz="1200" dirty="0"/>
          </a:p>
        </p:txBody>
      </p:sp>
      <p:sp>
        <p:nvSpPr>
          <p:cNvPr id="4" name="Rectangle 3"/>
          <p:cNvSpPr/>
          <p:nvPr/>
        </p:nvSpPr>
        <p:spPr>
          <a:xfrm>
            <a:off x="1219200" y="1558195"/>
            <a:ext cx="6705600" cy="4524315"/>
          </a:xfrm>
          <a:prstGeom prst="rect">
            <a:avLst/>
          </a:prstGeom>
        </p:spPr>
        <p:txBody>
          <a:bodyPr wrap="square">
            <a:spAutoFit/>
          </a:bodyPr>
          <a:lstStyle/>
          <a:p>
            <a:pPr marL="974725" lvl="1" indent="-457200">
              <a:buFont typeface="Wingdings" panose="05000000000000000000" pitchFamily="2" charset="2"/>
              <a:buChar char="§"/>
            </a:pPr>
            <a:r>
              <a:rPr lang="en-US" sz="3600" b="1" dirty="0" smtClean="0">
                <a:solidFill>
                  <a:srgbClr val="FFFF00"/>
                </a:solidFill>
              </a:rPr>
              <a:t>Broader, more complex issues that supplement existing missions</a:t>
            </a:r>
          </a:p>
          <a:p>
            <a:pPr marL="974725" lvl="1" indent="-457200">
              <a:buFont typeface="Wingdings" panose="05000000000000000000" pitchFamily="2" charset="2"/>
              <a:buChar char="§"/>
            </a:pPr>
            <a:r>
              <a:rPr lang="en-US" sz="3600" b="1" dirty="0" smtClean="0">
                <a:solidFill>
                  <a:srgbClr val="FFFF00"/>
                </a:solidFill>
              </a:rPr>
              <a:t>Longer-term </a:t>
            </a:r>
          </a:p>
          <a:p>
            <a:pPr marL="974725" lvl="1" indent="-457200">
              <a:buFont typeface="Wingdings" panose="05000000000000000000" pitchFamily="2" charset="2"/>
              <a:buChar char="§"/>
            </a:pPr>
            <a:r>
              <a:rPr lang="en-US" sz="3600" b="1" dirty="0" smtClean="0">
                <a:solidFill>
                  <a:srgbClr val="FFFF00"/>
                </a:solidFill>
              </a:rPr>
              <a:t>Example: Expand role of Drainage Working Group, or create equivalent, to address all water retention issues</a:t>
            </a:r>
          </a:p>
        </p:txBody>
      </p:sp>
    </p:spTree>
    <p:extLst>
      <p:ext uri="{BB962C8B-B14F-4D97-AF65-F5344CB8AC3E}">
        <p14:creationId xmlns:p14="http://schemas.microsoft.com/office/powerpoint/2010/main" val="327424875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b="1" dirty="0" smtClean="0">
                <a:solidFill>
                  <a:schemeClr val="tx2">
                    <a:lumMod val="75000"/>
                  </a:schemeClr>
                </a:solidFill>
              </a:rPr>
              <a:t>Group 3: Legislation that Creates  New Initiatives</a:t>
            </a:r>
            <a:endParaRPr lang="en-US" b="1" dirty="0">
              <a:solidFill>
                <a:schemeClr val="tx2">
                  <a:lumMod val="75000"/>
                </a:schemeClr>
              </a:solidFill>
            </a:endParaRPr>
          </a:p>
        </p:txBody>
      </p:sp>
      <p:sp>
        <p:nvSpPr>
          <p:cNvPr id="3" name="Content Placeholder 2"/>
          <p:cNvSpPr>
            <a:spLocks noGrp="1"/>
          </p:cNvSpPr>
          <p:nvPr>
            <p:ph idx="1"/>
          </p:nvPr>
        </p:nvSpPr>
        <p:spPr>
          <a:xfrm>
            <a:off x="361168" y="76200"/>
            <a:ext cx="8421664" cy="1354315"/>
          </a:xfrm>
        </p:spPr>
        <p:txBody>
          <a:bodyPr/>
          <a:lstStyle/>
          <a:p>
            <a:pPr marL="517525" lvl="1" indent="0">
              <a:buNone/>
            </a:pPr>
            <a:endParaRPr lang="en-US" sz="2400" b="1" dirty="0" smtClean="0">
              <a:solidFill>
                <a:srgbClr val="FFFF00"/>
              </a:solidFill>
            </a:endParaRPr>
          </a:p>
          <a:p>
            <a:pPr marL="517525" lvl="1" indent="0">
              <a:buNone/>
            </a:pPr>
            <a:endParaRPr lang="en-US" sz="1200" dirty="0"/>
          </a:p>
        </p:txBody>
      </p:sp>
      <p:sp>
        <p:nvSpPr>
          <p:cNvPr id="4" name="Rectangle 3"/>
          <p:cNvSpPr/>
          <p:nvPr/>
        </p:nvSpPr>
        <p:spPr>
          <a:xfrm>
            <a:off x="361168" y="1559782"/>
            <a:ext cx="7563632" cy="3170099"/>
          </a:xfrm>
          <a:prstGeom prst="rect">
            <a:avLst/>
          </a:prstGeom>
        </p:spPr>
        <p:txBody>
          <a:bodyPr wrap="square">
            <a:spAutoFit/>
          </a:bodyPr>
          <a:lstStyle/>
          <a:p>
            <a:pPr marL="1089025" lvl="1" indent="-571500">
              <a:buFont typeface="Arial" panose="020B0604020202020204" pitchFamily="34" charset="0"/>
              <a:buChar char="•"/>
            </a:pPr>
            <a:r>
              <a:rPr lang="en-US" sz="4000" b="1" dirty="0" smtClean="0">
                <a:solidFill>
                  <a:srgbClr val="FFFF00"/>
                </a:solidFill>
              </a:rPr>
              <a:t>Broad issues</a:t>
            </a:r>
          </a:p>
          <a:p>
            <a:pPr marL="1089025" lvl="1" indent="-571500">
              <a:buFont typeface="Arial" panose="020B0604020202020204" pitchFamily="34" charset="0"/>
              <a:buChar char="•"/>
            </a:pPr>
            <a:r>
              <a:rPr lang="en-US" sz="4000" b="1" dirty="0" smtClean="0">
                <a:solidFill>
                  <a:srgbClr val="FFFF00"/>
                </a:solidFill>
              </a:rPr>
              <a:t>Long term goals</a:t>
            </a:r>
          </a:p>
          <a:p>
            <a:pPr marL="1089025" lvl="1" indent="-571500">
              <a:buFont typeface="Arial" panose="020B0604020202020204" pitchFamily="34" charset="0"/>
              <a:buChar char="•"/>
            </a:pPr>
            <a:r>
              <a:rPr lang="en-US" sz="4000" b="1" dirty="0" smtClean="0">
                <a:solidFill>
                  <a:srgbClr val="FFFF00"/>
                </a:solidFill>
              </a:rPr>
              <a:t>Example: Source-water protection for rivers that supply drinking water</a:t>
            </a:r>
          </a:p>
        </p:txBody>
      </p:sp>
    </p:spTree>
    <p:extLst>
      <p:ext uri="{BB962C8B-B14F-4D97-AF65-F5344CB8AC3E}">
        <p14:creationId xmlns:p14="http://schemas.microsoft.com/office/powerpoint/2010/main" val="357189558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28445"/>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78644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600" b="1" dirty="0" smtClean="0">
                <a:solidFill>
                  <a:srgbClr val="FFFF00"/>
                </a:solidFill>
                <a:effectLst>
                  <a:outerShdw blurRad="38100" dist="38100" dir="2700000" algn="tl">
                    <a:srgbClr val="000000"/>
                  </a:outerShdw>
                </a:effectLst>
                <a:latin typeface="Arial" pitchFamily="34" charset="0"/>
              </a:rPr>
              <a:t> Common Themes</a:t>
            </a:r>
            <a:endParaRPr lang="en-US" sz="3600" b="1" dirty="0">
              <a:solidFill>
                <a:srgbClr val="FFFF00"/>
              </a:solidFill>
              <a:effectLst>
                <a:outerShdw blurRad="38100" dist="38100" dir="2700000" algn="tl">
                  <a:srgbClr val="000000"/>
                </a:outerShdw>
              </a:effectLst>
              <a:latin typeface="Arial" pitchFamily="34" charset="0"/>
            </a:endParaRPr>
          </a:p>
        </p:txBody>
      </p:sp>
      <p:sp>
        <p:nvSpPr>
          <p:cNvPr id="3" name="Rectangle 2"/>
          <p:cNvSpPr/>
          <p:nvPr/>
        </p:nvSpPr>
        <p:spPr>
          <a:xfrm>
            <a:off x="288925" y="1143000"/>
            <a:ext cx="8245475" cy="584775"/>
          </a:xfrm>
          <a:prstGeom prst="rect">
            <a:avLst/>
          </a:prstGeom>
        </p:spPr>
        <p:txBody>
          <a:bodyPr wrap="square">
            <a:spAutoFit/>
          </a:bodyPr>
          <a:lstStyle/>
          <a:p>
            <a:pPr lvl="1"/>
            <a:endParaRPr lang="en-US" sz="3200" b="1" dirty="0">
              <a:solidFill>
                <a:srgbClr val="FFFF00"/>
              </a:solidFill>
            </a:endParaRPr>
          </a:p>
        </p:txBody>
      </p:sp>
      <p:sp>
        <p:nvSpPr>
          <p:cNvPr id="2" name="Rectangle 1"/>
          <p:cNvSpPr/>
          <p:nvPr/>
        </p:nvSpPr>
        <p:spPr>
          <a:xfrm>
            <a:off x="0" y="609600"/>
            <a:ext cx="9144000" cy="6063198"/>
          </a:xfrm>
          <a:prstGeom prst="rect">
            <a:avLst/>
          </a:prstGeom>
        </p:spPr>
        <p:txBody>
          <a:bodyPr wrap="square">
            <a:spAutoFit/>
          </a:bodyPr>
          <a:lstStyle/>
          <a:p>
            <a:pPr marL="914400" lvl="1" indent="-457200">
              <a:buFont typeface="Arial" panose="020B0604020202020204" pitchFamily="34" charset="0"/>
              <a:buChar char="•"/>
            </a:pPr>
            <a:endParaRPr lang="en-US" sz="2400" b="1" dirty="0" smtClean="0">
              <a:solidFill>
                <a:srgbClr val="FFFF00"/>
              </a:solidFill>
            </a:endParaRPr>
          </a:p>
          <a:p>
            <a:pPr marL="914400" lvl="1" indent="-457200">
              <a:buFont typeface="Arial" panose="020B0604020202020204" pitchFamily="34" charset="0"/>
              <a:buChar char="•"/>
            </a:pPr>
            <a:r>
              <a:rPr lang="en-US" sz="2400" b="1" dirty="0" smtClean="0">
                <a:solidFill>
                  <a:srgbClr val="FFFF00"/>
                </a:solidFill>
              </a:rPr>
              <a:t>Fits with Governor’s Round Table</a:t>
            </a:r>
          </a:p>
          <a:p>
            <a:pPr marL="914400" lvl="1" indent="-457200">
              <a:buFont typeface="Arial" panose="020B0604020202020204" pitchFamily="34" charset="0"/>
              <a:buChar char="•"/>
            </a:pPr>
            <a:r>
              <a:rPr lang="en-US" sz="2400" b="1" dirty="0" smtClean="0">
                <a:solidFill>
                  <a:srgbClr val="FFFF00"/>
                </a:solidFill>
              </a:rPr>
              <a:t>Water is a statewide crosscutting issue</a:t>
            </a:r>
          </a:p>
          <a:p>
            <a:pPr marL="914400" lvl="1" indent="-457200">
              <a:buFont typeface="Arial" panose="020B0604020202020204" pitchFamily="34" charset="0"/>
              <a:buChar char="•"/>
            </a:pPr>
            <a:r>
              <a:rPr lang="en-US" sz="2400" b="1" dirty="0">
                <a:solidFill>
                  <a:srgbClr val="FFFF00"/>
                </a:solidFill>
              </a:rPr>
              <a:t>Address </a:t>
            </a:r>
            <a:r>
              <a:rPr lang="en-US" sz="2400" b="1" dirty="0" smtClean="0">
                <a:solidFill>
                  <a:srgbClr val="FFFF00"/>
                </a:solidFill>
              </a:rPr>
              <a:t>impact </a:t>
            </a:r>
            <a:r>
              <a:rPr lang="en-US" sz="2400" b="1" dirty="0">
                <a:solidFill>
                  <a:srgbClr val="FFFF00"/>
                </a:solidFill>
              </a:rPr>
              <a:t>of all land uses</a:t>
            </a:r>
          </a:p>
          <a:p>
            <a:pPr marL="914400" lvl="1" indent="-457200">
              <a:buFont typeface="Arial" panose="020B0604020202020204" pitchFamily="34" charset="0"/>
              <a:buChar char="•"/>
            </a:pPr>
            <a:r>
              <a:rPr lang="en-US" sz="2400" b="1" dirty="0" smtClean="0">
                <a:solidFill>
                  <a:srgbClr val="FFFF00"/>
                </a:solidFill>
              </a:rPr>
              <a:t>Think </a:t>
            </a:r>
            <a:r>
              <a:rPr lang="en-US" sz="2400" b="1" dirty="0">
                <a:solidFill>
                  <a:srgbClr val="FFFF00"/>
                </a:solidFill>
              </a:rPr>
              <a:t>long and short term</a:t>
            </a:r>
          </a:p>
          <a:p>
            <a:pPr marL="914400" lvl="1" indent="-457200">
              <a:buFont typeface="Arial" panose="020B0604020202020204" pitchFamily="34" charset="0"/>
              <a:buChar char="•"/>
            </a:pPr>
            <a:r>
              <a:rPr lang="en-US" sz="2400" b="1" dirty="0" smtClean="0">
                <a:solidFill>
                  <a:srgbClr val="FFFF00"/>
                </a:solidFill>
              </a:rPr>
              <a:t>Good information for decisions-education</a:t>
            </a:r>
          </a:p>
          <a:p>
            <a:pPr marL="914400" lvl="1" indent="-457200">
              <a:buFont typeface="Arial" panose="020B0604020202020204" pitchFamily="34" charset="0"/>
              <a:buChar char="•"/>
            </a:pPr>
            <a:r>
              <a:rPr lang="en-US" sz="2400" b="1" dirty="0">
                <a:solidFill>
                  <a:srgbClr val="FFFF00"/>
                </a:solidFill>
              </a:rPr>
              <a:t>Move from assessing to </a:t>
            </a:r>
            <a:r>
              <a:rPr lang="en-US" sz="2400" b="1" dirty="0" smtClean="0">
                <a:solidFill>
                  <a:srgbClr val="FFFF00"/>
                </a:solidFill>
              </a:rPr>
              <a:t>implementing</a:t>
            </a:r>
          </a:p>
          <a:p>
            <a:pPr marL="914400" lvl="1" indent="-457200">
              <a:buFont typeface="Arial" panose="020B0604020202020204" pitchFamily="34" charset="0"/>
              <a:buChar char="•"/>
            </a:pPr>
            <a:r>
              <a:rPr lang="en-US" sz="2400" b="1" dirty="0">
                <a:solidFill>
                  <a:srgbClr val="FFFF00"/>
                </a:solidFill>
              </a:rPr>
              <a:t>Prioritize BMPs on the </a:t>
            </a:r>
            <a:r>
              <a:rPr lang="en-US" sz="2400" b="1" dirty="0" smtClean="0">
                <a:solidFill>
                  <a:srgbClr val="FFFF00"/>
                </a:solidFill>
              </a:rPr>
              <a:t>land</a:t>
            </a:r>
            <a:endParaRPr lang="en-US" sz="2400" b="1" dirty="0">
              <a:solidFill>
                <a:srgbClr val="FFFF00"/>
              </a:solidFill>
            </a:endParaRPr>
          </a:p>
          <a:p>
            <a:pPr marL="914400" lvl="1" indent="-457200">
              <a:buFont typeface="Arial" panose="020B0604020202020204" pitchFamily="34" charset="0"/>
              <a:buChar char="•"/>
            </a:pPr>
            <a:r>
              <a:rPr lang="en-US" sz="2400" b="1" dirty="0" smtClean="0">
                <a:solidFill>
                  <a:srgbClr val="FFFF00"/>
                </a:solidFill>
              </a:rPr>
              <a:t>Establish realistic targets</a:t>
            </a:r>
          </a:p>
          <a:p>
            <a:pPr marL="914400" lvl="1" indent="-457200">
              <a:buFont typeface="Arial" panose="020B0604020202020204" pitchFamily="34" charset="0"/>
              <a:buChar char="•"/>
            </a:pPr>
            <a:r>
              <a:rPr lang="en-US" sz="2400" b="1" dirty="0" smtClean="0">
                <a:solidFill>
                  <a:srgbClr val="FFFF00"/>
                </a:solidFill>
              </a:rPr>
              <a:t>Measure results/manage adaptively</a:t>
            </a:r>
          </a:p>
          <a:p>
            <a:pPr marL="914400" lvl="1" indent="-457200">
              <a:buFont typeface="Arial" panose="020B0604020202020204" pitchFamily="34" charset="0"/>
              <a:buChar char="•"/>
            </a:pPr>
            <a:r>
              <a:rPr lang="en-US" sz="2400" b="1" dirty="0">
                <a:solidFill>
                  <a:srgbClr val="FFFF00"/>
                </a:solidFill>
              </a:rPr>
              <a:t>F</a:t>
            </a:r>
            <a:r>
              <a:rPr lang="en-US" sz="2400" b="1" dirty="0" smtClean="0">
                <a:solidFill>
                  <a:srgbClr val="FFFF00"/>
                </a:solidFill>
              </a:rPr>
              <a:t>ocus on incentives rather</a:t>
            </a:r>
          </a:p>
          <a:p>
            <a:pPr lvl="1"/>
            <a:r>
              <a:rPr lang="en-US" sz="2400" b="1" dirty="0" smtClean="0">
                <a:solidFill>
                  <a:srgbClr val="FFFF00"/>
                </a:solidFill>
              </a:rPr>
              <a:t>        than regulation</a:t>
            </a:r>
          </a:p>
          <a:p>
            <a:pPr marL="914400" lvl="1" indent="-457200">
              <a:buFont typeface="Arial" panose="020B0604020202020204" pitchFamily="34" charset="0"/>
              <a:buChar char="•"/>
            </a:pPr>
            <a:r>
              <a:rPr lang="en-US" sz="2400" b="1" dirty="0" smtClean="0">
                <a:solidFill>
                  <a:srgbClr val="FFFF00"/>
                </a:solidFill>
              </a:rPr>
              <a:t>Measure results/mange adaptively</a:t>
            </a:r>
          </a:p>
          <a:p>
            <a:pPr marL="914400" lvl="1" indent="-457200">
              <a:buFont typeface="Arial" panose="020B0604020202020204" pitchFamily="34" charset="0"/>
              <a:buChar char="•"/>
            </a:pPr>
            <a:r>
              <a:rPr lang="en-US" sz="2400" b="1" dirty="0" smtClean="0">
                <a:solidFill>
                  <a:srgbClr val="FFFF00"/>
                </a:solidFill>
              </a:rPr>
              <a:t>Implement locally with</a:t>
            </a:r>
          </a:p>
          <a:p>
            <a:pPr lvl="1"/>
            <a:r>
              <a:rPr lang="en-US" sz="2400" b="1" dirty="0" smtClean="0">
                <a:solidFill>
                  <a:srgbClr val="FFFF00"/>
                </a:solidFill>
              </a:rPr>
              <a:t>         agency direction and oversight</a:t>
            </a:r>
          </a:p>
          <a:p>
            <a:pPr marL="914400" lvl="1" indent="-457200">
              <a:buFont typeface="Arial" panose="020B0604020202020204" pitchFamily="34" charset="0"/>
              <a:buChar char="•"/>
            </a:pPr>
            <a:endParaRPr lang="en-US" sz="2800" b="1" dirty="0" smtClean="0">
              <a:solidFill>
                <a:srgbClr val="FFFF00"/>
              </a:solidFill>
            </a:endParaRPr>
          </a:p>
        </p:txBody>
      </p:sp>
    </p:spTree>
    <p:extLst>
      <p:ext uri="{BB962C8B-B14F-4D97-AF65-F5344CB8AC3E}">
        <p14:creationId xmlns:p14="http://schemas.microsoft.com/office/powerpoint/2010/main" val="859150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ss2up062508.JPG"/>
          <p:cNvPicPr>
            <a:picLocks noChangeAspect="1"/>
          </p:cNvPicPr>
          <p:nvPr/>
        </p:nvPicPr>
        <p:blipFill>
          <a:blip r:embed="rId3" cstate="screen">
            <a:lum bright="-20000"/>
            <a:extLst>
              <a:ext uri="{28A0092B-C50C-407E-A947-70E740481C1C}">
                <a14:useLocalDpi xmlns:a14="http://schemas.microsoft.com/office/drawing/2010/main" val="0"/>
              </a:ext>
            </a:extLst>
          </a:blip>
          <a:stretch>
            <a:fillRect/>
          </a:stretch>
        </p:blipFill>
        <p:spPr>
          <a:xfrm>
            <a:off x="1385" y="-76200"/>
            <a:ext cx="9144000" cy="6934200"/>
          </a:xfrm>
          <a:prstGeom prst="rect">
            <a:avLst/>
          </a:prstGeom>
        </p:spPr>
      </p:pic>
      <p:sp>
        <p:nvSpPr>
          <p:cNvPr id="33794" name="Slide Number Placeholder 3"/>
          <p:cNvSpPr txBox="1">
            <a:spLocks noGrp="1"/>
          </p:cNvSpPr>
          <p:nvPr/>
        </p:nvSpPr>
        <p:spPr bwMode="auto">
          <a:xfrm>
            <a:off x="7143750" y="6129338"/>
            <a:ext cx="1905000" cy="314325"/>
          </a:xfrm>
          <a:prstGeom prst="rect">
            <a:avLst/>
          </a:prstGeom>
          <a:noFill/>
          <a:ln w="9525">
            <a:noFill/>
            <a:miter lim="800000"/>
            <a:headEnd/>
            <a:tailEnd/>
          </a:ln>
        </p:spPr>
        <p:txBody>
          <a:bodyPr/>
          <a:lstStyle/>
          <a:p>
            <a:pPr algn="r">
              <a:spcBef>
                <a:spcPct val="50000"/>
              </a:spcBef>
            </a:pPr>
            <a:fld id="{CEDF6D9E-589F-437C-9337-E5231E9AD7EB}" type="slidenum">
              <a:rPr lang="en-US" sz="1400">
                <a:latin typeface="Arial" pitchFamily="34" charset="0"/>
              </a:rPr>
              <a:pPr algn="r">
                <a:spcBef>
                  <a:spcPct val="50000"/>
                </a:spcBef>
              </a:pPr>
              <a:t>24</a:t>
            </a:fld>
            <a:endParaRPr lang="en-US" sz="1400" dirty="0">
              <a:latin typeface="Arial" pitchFamily="34" charset="0"/>
            </a:endParaRPr>
          </a:p>
        </p:txBody>
      </p:sp>
      <p:sp>
        <p:nvSpPr>
          <p:cNvPr id="33798" name="Rectangle 6"/>
          <p:cNvSpPr>
            <a:spLocks noChangeArrowheads="1"/>
          </p:cNvSpPr>
          <p:nvPr/>
        </p:nvSpPr>
        <p:spPr bwMode="auto">
          <a:xfrm>
            <a:off x="531459" y="609600"/>
            <a:ext cx="7162804" cy="3279424"/>
          </a:xfrm>
          <a:prstGeom prst="rect">
            <a:avLst/>
          </a:prstGeom>
          <a:noFill/>
          <a:ln w="9525">
            <a:noFill/>
            <a:miter lim="800000"/>
            <a:headEnd/>
            <a:tailEnd/>
          </a:ln>
        </p:spPr>
        <p:txBody>
          <a:bodyPr wrap="square">
            <a:spAutoFit/>
          </a:bodyPr>
          <a:lstStyle/>
          <a:p>
            <a:pPr algn="ctr">
              <a:lnSpc>
                <a:spcPct val="150000"/>
              </a:lnSpc>
            </a:pPr>
            <a:r>
              <a:rPr lang="en-US" sz="4800" b="1" dirty="0" smtClean="0">
                <a:solidFill>
                  <a:srgbClr val="FFFF00"/>
                </a:solidFill>
                <a:latin typeface="Arial" pitchFamily="34" charset="0"/>
                <a:cs typeface="Arial" pitchFamily="34" charset="0"/>
              </a:rPr>
              <a:t>Clean Water Council Update: Chris Elvrum (MDH)</a:t>
            </a:r>
            <a:endParaRPr lang="en-US"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89286594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04800" y="304800"/>
            <a:ext cx="8382000" cy="2308324"/>
          </a:xfrm>
          <a:prstGeom prst="rect">
            <a:avLst/>
          </a:prstGeom>
        </p:spPr>
        <p:txBody>
          <a:bodyPr wrap="square">
            <a:spAutoFit/>
          </a:bodyPr>
          <a:lstStyle/>
          <a:p>
            <a:endParaRPr lang="en-US" sz="48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endParaRPr>
          </a:p>
          <a:p>
            <a:endParaRPr lang="en-US" sz="48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a:p>
            <a:pPr algn="ctr"/>
            <a:r>
              <a:rPr lang="en-US" sz="48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Stakeholder Comments</a:t>
            </a:r>
            <a:endParaRPr lang="en-US" sz="48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Rectangle 3"/>
          <p:cNvSpPr/>
          <p:nvPr/>
        </p:nvSpPr>
        <p:spPr>
          <a:xfrm>
            <a:off x="228600" y="1219200"/>
            <a:ext cx="8763000" cy="461665"/>
          </a:xfrm>
          <a:prstGeom prst="rect">
            <a:avLst/>
          </a:prstGeom>
        </p:spPr>
        <p:txBody>
          <a:bodyPr wrap="square">
            <a:spAutoFit/>
          </a:bodyPr>
          <a:lstStyle/>
          <a:p>
            <a:pPr marL="517525" lvl="1" indent="0">
              <a:buNone/>
            </a:pPr>
            <a:endParaRPr lang="en-US" sz="1200" dirty="0"/>
          </a:p>
          <a:p>
            <a:pPr marL="517525" lvl="1" indent="0">
              <a:buNone/>
            </a:pPr>
            <a:r>
              <a:rPr lang="en-US" sz="1200" dirty="0"/>
              <a:t> </a:t>
            </a:r>
          </a:p>
        </p:txBody>
      </p:sp>
    </p:spTree>
    <p:extLst>
      <p:ext uri="{BB962C8B-B14F-4D97-AF65-F5344CB8AC3E}">
        <p14:creationId xmlns:p14="http://schemas.microsoft.com/office/powerpoint/2010/main" val="233172244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ss2up062508.JPG"/>
          <p:cNvPicPr>
            <a:picLocks noChangeAspect="1"/>
          </p:cNvPicPr>
          <p:nvPr/>
        </p:nvPicPr>
        <p:blipFill>
          <a:blip r:embed="rId3" cstate="screen">
            <a:lum bright="-20000"/>
            <a:extLst>
              <a:ext uri="{28A0092B-C50C-407E-A947-70E740481C1C}">
                <a14:useLocalDpi xmlns:a14="http://schemas.microsoft.com/office/drawing/2010/main" val="0"/>
              </a:ext>
            </a:extLst>
          </a:blip>
          <a:stretch>
            <a:fillRect/>
          </a:stretch>
        </p:blipFill>
        <p:spPr>
          <a:xfrm>
            <a:off x="1385" y="-76200"/>
            <a:ext cx="9144000" cy="6934200"/>
          </a:xfrm>
          <a:prstGeom prst="rect">
            <a:avLst/>
          </a:prstGeom>
        </p:spPr>
      </p:pic>
      <p:sp>
        <p:nvSpPr>
          <p:cNvPr id="33794" name="Slide Number Placeholder 3"/>
          <p:cNvSpPr txBox="1">
            <a:spLocks noGrp="1"/>
          </p:cNvSpPr>
          <p:nvPr/>
        </p:nvSpPr>
        <p:spPr bwMode="auto">
          <a:xfrm>
            <a:off x="7143750" y="6129338"/>
            <a:ext cx="1905000" cy="314325"/>
          </a:xfrm>
          <a:prstGeom prst="rect">
            <a:avLst/>
          </a:prstGeom>
          <a:noFill/>
          <a:ln w="9525">
            <a:noFill/>
            <a:miter lim="800000"/>
            <a:headEnd/>
            <a:tailEnd/>
          </a:ln>
        </p:spPr>
        <p:txBody>
          <a:bodyPr/>
          <a:lstStyle/>
          <a:p>
            <a:pPr algn="r">
              <a:spcBef>
                <a:spcPct val="50000"/>
              </a:spcBef>
            </a:pPr>
            <a:fld id="{CEDF6D9E-589F-437C-9337-E5231E9AD7EB}" type="slidenum">
              <a:rPr lang="en-US" sz="1400">
                <a:latin typeface="Arial" pitchFamily="34" charset="0"/>
              </a:rPr>
              <a:pPr algn="r">
                <a:spcBef>
                  <a:spcPct val="50000"/>
                </a:spcBef>
              </a:pPr>
              <a:t>26</a:t>
            </a:fld>
            <a:endParaRPr lang="en-US" sz="1400" dirty="0">
              <a:latin typeface="Arial" pitchFamily="34" charset="0"/>
            </a:endParaRPr>
          </a:p>
        </p:txBody>
      </p:sp>
      <p:sp>
        <p:nvSpPr>
          <p:cNvPr id="33798" name="Rectangle 6"/>
          <p:cNvSpPr>
            <a:spLocks noChangeArrowheads="1"/>
          </p:cNvSpPr>
          <p:nvPr/>
        </p:nvSpPr>
        <p:spPr bwMode="auto">
          <a:xfrm>
            <a:off x="531459" y="609600"/>
            <a:ext cx="7162804" cy="3036665"/>
          </a:xfrm>
          <a:prstGeom prst="rect">
            <a:avLst/>
          </a:prstGeom>
          <a:noFill/>
          <a:ln w="9525">
            <a:noFill/>
            <a:miter lim="800000"/>
            <a:headEnd/>
            <a:tailEnd/>
          </a:ln>
        </p:spPr>
        <p:txBody>
          <a:bodyPr wrap="square">
            <a:spAutoFit/>
          </a:bodyPr>
          <a:lstStyle/>
          <a:p>
            <a:pPr algn="ctr">
              <a:lnSpc>
                <a:spcPct val="150000"/>
              </a:lnSpc>
            </a:pPr>
            <a:r>
              <a:rPr lang="en-US" sz="4800" b="1" dirty="0" smtClean="0">
                <a:solidFill>
                  <a:srgbClr val="FFFF00"/>
                </a:solidFill>
                <a:latin typeface="Arial" pitchFamily="34" charset="0"/>
                <a:cs typeface="Arial" pitchFamily="34" charset="0"/>
              </a:rPr>
              <a:t>Commission Recommendations </a:t>
            </a:r>
            <a:r>
              <a:rPr lang="en-US" sz="3600" b="1" dirty="0" smtClean="0">
                <a:solidFill>
                  <a:srgbClr val="FFFF00"/>
                </a:solidFill>
                <a:latin typeface="Arial" pitchFamily="34" charset="0"/>
                <a:cs typeface="Arial" pitchFamily="34" charset="0"/>
              </a:rPr>
              <a:t>(Provided Document)</a:t>
            </a:r>
            <a:endParaRPr lang="en-US" sz="36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23253149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b="1" dirty="0" smtClean="0">
                <a:solidFill>
                  <a:schemeClr val="tx2">
                    <a:lumMod val="75000"/>
                  </a:schemeClr>
                </a:solidFill>
              </a:rPr>
              <a:t>Next Steps</a:t>
            </a:r>
            <a:endParaRPr lang="en-US" b="1" dirty="0">
              <a:solidFill>
                <a:schemeClr val="tx2">
                  <a:lumMod val="75000"/>
                </a:schemeClr>
              </a:solidFill>
            </a:endParaRPr>
          </a:p>
        </p:txBody>
      </p:sp>
      <p:sp>
        <p:nvSpPr>
          <p:cNvPr id="3" name="Content Placeholder 2"/>
          <p:cNvSpPr>
            <a:spLocks noGrp="1"/>
          </p:cNvSpPr>
          <p:nvPr>
            <p:ph idx="1"/>
          </p:nvPr>
        </p:nvSpPr>
        <p:spPr>
          <a:xfrm>
            <a:off x="304800" y="894984"/>
            <a:ext cx="8478032" cy="6389441"/>
          </a:xfrm>
        </p:spPr>
        <p:txBody>
          <a:bodyPr/>
          <a:lstStyle/>
          <a:p>
            <a:pPr marL="517525" lvl="1" indent="0">
              <a:buNone/>
            </a:pPr>
            <a:endParaRPr lang="en-US" sz="2400" b="1" dirty="0" smtClean="0"/>
          </a:p>
          <a:p>
            <a:pPr lvl="1">
              <a:buFont typeface="Wingdings" panose="05000000000000000000" pitchFamily="2" charset="2"/>
              <a:buChar char="ü"/>
            </a:pPr>
            <a:r>
              <a:rPr lang="en-US" b="1" dirty="0" smtClean="0">
                <a:solidFill>
                  <a:srgbClr val="FFFF00"/>
                </a:solidFill>
              </a:rPr>
              <a:t>Revise Issue Statements</a:t>
            </a:r>
          </a:p>
          <a:p>
            <a:pPr lvl="1">
              <a:buFont typeface="Wingdings" panose="05000000000000000000" pitchFamily="2" charset="2"/>
              <a:buChar char="ü"/>
            </a:pPr>
            <a:r>
              <a:rPr lang="en-US" dirty="0" smtClean="0">
                <a:solidFill>
                  <a:srgbClr val="FFFF00"/>
                </a:solidFill>
              </a:rPr>
              <a:t>Revise</a:t>
            </a:r>
            <a:r>
              <a:rPr lang="en-US" b="1" dirty="0" smtClean="0">
                <a:solidFill>
                  <a:srgbClr val="FFFF00"/>
                </a:solidFill>
              </a:rPr>
              <a:t> Recommendations</a:t>
            </a:r>
          </a:p>
          <a:p>
            <a:pPr lvl="1">
              <a:buFont typeface="Wingdings" panose="05000000000000000000" pitchFamily="2" charset="2"/>
              <a:buChar char="ü"/>
            </a:pPr>
            <a:r>
              <a:rPr lang="en-US" b="1" dirty="0" smtClean="0">
                <a:solidFill>
                  <a:srgbClr val="FFFF00"/>
                </a:solidFill>
              </a:rPr>
              <a:t>Initial Consensus from LWC</a:t>
            </a:r>
            <a:endParaRPr lang="en-US" b="1" dirty="0">
              <a:solidFill>
                <a:srgbClr val="FFFF00"/>
              </a:solidFill>
            </a:endParaRPr>
          </a:p>
          <a:p>
            <a:pPr lvl="1">
              <a:buFont typeface="Wingdings" panose="05000000000000000000" pitchFamily="2" charset="2"/>
              <a:buChar char="ü"/>
            </a:pPr>
            <a:r>
              <a:rPr lang="en-US" b="1" dirty="0" smtClean="0">
                <a:solidFill>
                  <a:srgbClr val="FFFF00"/>
                </a:solidFill>
              </a:rPr>
              <a:t>Feedback from Stakeholders</a:t>
            </a:r>
          </a:p>
          <a:p>
            <a:pPr lvl="1">
              <a:buFont typeface="Wingdings" panose="05000000000000000000" pitchFamily="2" charset="2"/>
              <a:buChar char="ü"/>
            </a:pPr>
            <a:r>
              <a:rPr lang="en-US" b="1" dirty="0" smtClean="0">
                <a:solidFill>
                  <a:srgbClr val="FFFF00"/>
                </a:solidFill>
              </a:rPr>
              <a:t>Consolidate recommendations into recommendation themes</a:t>
            </a:r>
          </a:p>
          <a:p>
            <a:pPr lvl="1">
              <a:buFont typeface="Wingdings" panose="05000000000000000000" pitchFamily="2" charset="2"/>
              <a:buChar char="§"/>
            </a:pPr>
            <a:r>
              <a:rPr lang="en-US" b="1" u="sng" dirty="0" smtClean="0">
                <a:solidFill>
                  <a:srgbClr val="FFC000"/>
                </a:solidFill>
              </a:rPr>
              <a:t>LWC Consensus</a:t>
            </a:r>
          </a:p>
          <a:p>
            <a:pPr lvl="1">
              <a:buFont typeface="Wingdings" panose="05000000000000000000" pitchFamily="2" charset="2"/>
              <a:buChar char="§"/>
            </a:pPr>
            <a:r>
              <a:rPr lang="en-US" b="1" u="sng" dirty="0" smtClean="0">
                <a:solidFill>
                  <a:srgbClr val="FFC000"/>
                </a:solidFill>
              </a:rPr>
              <a:t>Recommendation Revisions- ROI analysis?</a:t>
            </a:r>
            <a:endParaRPr lang="en-US" b="1" u="sng" dirty="0">
              <a:solidFill>
                <a:srgbClr val="FFC000"/>
              </a:solidFill>
            </a:endParaRPr>
          </a:p>
          <a:p>
            <a:pPr lvl="1">
              <a:buFont typeface="Wingdings" panose="05000000000000000000" pitchFamily="2" charset="2"/>
              <a:buChar char="§"/>
            </a:pPr>
            <a:r>
              <a:rPr lang="en-US" b="1" u="sng" dirty="0" smtClean="0">
                <a:solidFill>
                  <a:srgbClr val="FFC000"/>
                </a:solidFill>
              </a:rPr>
              <a:t>Recommendations to Legislature</a:t>
            </a:r>
            <a:endParaRPr lang="en-US" b="1" u="sng" dirty="0">
              <a:solidFill>
                <a:srgbClr val="FFC000"/>
              </a:solidFill>
            </a:endParaRPr>
          </a:p>
          <a:p>
            <a:pPr lvl="1">
              <a:buFont typeface="Wingdings" panose="05000000000000000000" pitchFamily="2" charset="2"/>
              <a:buChar char="§"/>
            </a:pPr>
            <a:r>
              <a:rPr lang="en-US" b="1" u="sng" dirty="0" smtClean="0">
                <a:solidFill>
                  <a:srgbClr val="FFC000"/>
                </a:solidFill>
              </a:rPr>
              <a:t>Legislative briefings with Environmental Committees/Agency staff</a:t>
            </a:r>
            <a:endParaRPr lang="en-US" b="1" u="sng" dirty="0">
              <a:solidFill>
                <a:srgbClr val="FFC000"/>
              </a:solidFill>
            </a:endParaRPr>
          </a:p>
          <a:p>
            <a:pPr marL="517525" lvl="1" indent="0">
              <a:buNone/>
            </a:pPr>
            <a:endParaRPr lang="en-US" sz="2400" b="1" dirty="0" smtClean="0">
              <a:solidFill>
                <a:srgbClr val="FFFF00"/>
              </a:solidFill>
            </a:endParaRPr>
          </a:p>
          <a:p>
            <a:pPr marL="517525" lvl="1" indent="0">
              <a:buNone/>
            </a:pPr>
            <a:endParaRPr lang="en-US" sz="1200" dirty="0" smtClean="0"/>
          </a:p>
          <a:p>
            <a:pPr marL="517525" lvl="1" indent="0">
              <a:buNone/>
            </a:pPr>
            <a:r>
              <a:rPr lang="en-US" sz="1200" dirty="0"/>
              <a:t> </a:t>
            </a:r>
          </a:p>
          <a:p>
            <a:pPr marL="517525" lvl="1" indent="0">
              <a:buNone/>
            </a:pPr>
            <a:endParaRPr lang="en-US" sz="1200" dirty="0"/>
          </a:p>
        </p:txBody>
      </p:sp>
    </p:spTree>
    <p:extLst>
      <p:ext uri="{BB962C8B-B14F-4D97-AF65-F5344CB8AC3E}">
        <p14:creationId xmlns:p14="http://schemas.microsoft.com/office/powerpoint/2010/main" val="293934300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b="1" dirty="0" smtClean="0">
                <a:solidFill>
                  <a:schemeClr val="tx2">
                    <a:lumMod val="75000"/>
                  </a:schemeClr>
                </a:solidFill>
              </a:rPr>
              <a:t>2018 Meeting Schedule</a:t>
            </a:r>
            <a:endParaRPr lang="en-US" b="1" dirty="0">
              <a:solidFill>
                <a:schemeClr val="tx2">
                  <a:lumMod val="75000"/>
                </a:schemeClr>
              </a:solidFill>
            </a:endParaRPr>
          </a:p>
        </p:txBody>
      </p:sp>
      <p:sp>
        <p:nvSpPr>
          <p:cNvPr id="3" name="Content Placeholder 2"/>
          <p:cNvSpPr>
            <a:spLocks noGrp="1"/>
          </p:cNvSpPr>
          <p:nvPr>
            <p:ph idx="1"/>
          </p:nvPr>
        </p:nvSpPr>
        <p:spPr>
          <a:xfrm>
            <a:off x="304800" y="894984"/>
            <a:ext cx="8478032" cy="2363724"/>
          </a:xfrm>
        </p:spPr>
        <p:txBody>
          <a:bodyPr/>
          <a:lstStyle/>
          <a:p>
            <a:pPr marL="517525" lvl="1" indent="0">
              <a:buNone/>
            </a:pPr>
            <a:endParaRPr lang="en-US" sz="2400" b="1" dirty="0" smtClean="0"/>
          </a:p>
          <a:p>
            <a:r>
              <a:rPr lang="en-US" sz="2400" b="1" dirty="0" smtClean="0">
                <a:solidFill>
                  <a:srgbClr val="FFFF00"/>
                </a:solidFill>
              </a:rPr>
              <a:t>Second round of stakeholder meeting-- October</a:t>
            </a:r>
          </a:p>
          <a:p>
            <a:r>
              <a:rPr lang="en-US" sz="2400" b="1" dirty="0" smtClean="0">
                <a:solidFill>
                  <a:srgbClr val="FFFF00"/>
                </a:solidFill>
              </a:rPr>
              <a:t>Future </a:t>
            </a:r>
            <a:r>
              <a:rPr lang="en-US" sz="2400" b="1" dirty="0">
                <a:solidFill>
                  <a:srgbClr val="FFFF00"/>
                </a:solidFill>
              </a:rPr>
              <a:t>LWC meetings:  Discuss meeting </a:t>
            </a:r>
            <a:r>
              <a:rPr lang="en-US" sz="2400" b="1" dirty="0" smtClean="0">
                <a:solidFill>
                  <a:srgbClr val="FFFF00"/>
                </a:solidFill>
              </a:rPr>
              <a:t>times</a:t>
            </a:r>
            <a:endParaRPr lang="en-US" sz="2400" dirty="0">
              <a:solidFill>
                <a:srgbClr val="FFFF00"/>
              </a:solidFill>
            </a:endParaRPr>
          </a:p>
          <a:p>
            <a:pPr lvl="2"/>
            <a:r>
              <a:rPr lang="en-US" b="1" dirty="0" smtClean="0">
                <a:solidFill>
                  <a:srgbClr val="FFFF00"/>
                </a:solidFill>
              </a:rPr>
              <a:t>October 15 ( Recommendation consensus)</a:t>
            </a:r>
            <a:endParaRPr lang="en-US" dirty="0">
              <a:solidFill>
                <a:srgbClr val="FFFF00"/>
              </a:solidFill>
            </a:endParaRPr>
          </a:p>
          <a:p>
            <a:pPr lvl="2"/>
            <a:r>
              <a:rPr lang="en-US" b="1" dirty="0">
                <a:solidFill>
                  <a:srgbClr val="FFFF00"/>
                </a:solidFill>
              </a:rPr>
              <a:t>November </a:t>
            </a:r>
            <a:r>
              <a:rPr lang="en-US" b="1" dirty="0" smtClean="0">
                <a:solidFill>
                  <a:srgbClr val="FFFF00"/>
                </a:solidFill>
              </a:rPr>
              <a:t>13 (1 pm) ( Recommendations to Legislature)</a:t>
            </a:r>
            <a:endParaRPr lang="en-US" dirty="0">
              <a:solidFill>
                <a:srgbClr val="FFFF00"/>
              </a:solidFill>
            </a:endParaRPr>
          </a:p>
          <a:p>
            <a:pPr lvl="2"/>
            <a:r>
              <a:rPr lang="en-US" b="1" dirty="0">
                <a:solidFill>
                  <a:srgbClr val="FFFF00"/>
                </a:solidFill>
              </a:rPr>
              <a:t>December </a:t>
            </a:r>
            <a:r>
              <a:rPr lang="en-US" b="1" dirty="0" smtClean="0">
                <a:solidFill>
                  <a:srgbClr val="FFFF00"/>
                </a:solidFill>
              </a:rPr>
              <a:t>10 </a:t>
            </a:r>
            <a:r>
              <a:rPr lang="en-US" sz="2400" b="1" dirty="0">
                <a:solidFill>
                  <a:srgbClr val="FFFF00"/>
                </a:solidFill>
              </a:rPr>
              <a:t> </a:t>
            </a:r>
            <a:endParaRPr lang="en-US" sz="2400" dirty="0">
              <a:solidFill>
                <a:srgbClr val="FFFF00"/>
              </a:solidFill>
            </a:endParaRPr>
          </a:p>
        </p:txBody>
      </p:sp>
    </p:spTree>
    <p:extLst>
      <p:ext uri="{BB962C8B-B14F-4D97-AF65-F5344CB8AC3E}">
        <p14:creationId xmlns:p14="http://schemas.microsoft.com/office/powerpoint/2010/main" val="328303357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04800" y="304800"/>
            <a:ext cx="8382000" cy="2308324"/>
          </a:xfrm>
          <a:prstGeom prst="rect">
            <a:avLst/>
          </a:prstGeom>
        </p:spPr>
        <p:txBody>
          <a:bodyPr wrap="square">
            <a:spAutoFit/>
          </a:bodyPr>
          <a:lstStyle/>
          <a:p>
            <a:endParaRPr lang="en-US" sz="48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endParaRPr>
          </a:p>
          <a:p>
            <a:endParaRPr lang="en-US" sz="48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a:p>
            <a:pPr algn="ctr"/>
            <a:r>
              <a:rPr lang="en-US" sz="48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Thanks and Adjourn</a:t>
            </a:r>
            <a:endParaRPr lang="en-US" sz="4800" b="1" dirty="0">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Rectangle 3"/>
          <p:cNvSpPr/>
          <p:nvPr/>
        </p:nvSpPr>
        <p:spPr>
          <a:xfrm>
            <a:off x="228600" y="1219200"/>
            <a:ext cx="8763000" cy="461665"/>
          </a:xfrm>
          <a:prstGeom prst="rect">
            <a:avLst/>
          </a:prstGeom>
        </p:spPr>
        <p:txBody>
          <a:bodyPr wrap="square">
            <a:spAutoFit/>
          </a:bodyPr>
          <a:lstStyle/>
          <a:p>
            <a:pPr marL="517525" lvl="1" indent="0">
              <a:buNone/>
            </a:pPr>
            <a:endParaRPr lang="en-US" sz="1200" dirty="0"/>
          </a:p>
          <a:p>
            <a:pPr marL="517525" lvl="1" indent="0">
              <a:buNone/>
            </a:pPr>
            <a:r>
              <a:rPr lang="en-US" sz="1200" dirty="0"/>
              <a:t> </a:t>
            </a:r>
          </a:p>
        </p:txBody>
      </p:sp>
    </p:spTree>
    <p:extLst>
      <p:ext uri="{BB962C8B-B14F-4D97-AF65-F5344CB8AC3E}">
        <p14:creationId xmlns:p14="http://schemas.microsoft.com/office/powerpoint/2010/main" val="325703926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6927"/>
            <a:ext cx="9181407"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381000" y="76200"/>
            <a:ext cx="786447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3600" b="1" dirty="0" smtClean="0">
                <a:solidFill>
                  <a:srgbClr val="FFFF00"/>
                </a:solidFill>
                <a:effectLst>
                  <a:outerShdw blurRad="38100" dist="38100" dir="2700000" algn="tl">
                    <a:srgbClr val="000000"/>
                  </a:outerShdw>
                </a:effectLst>
                <a:latin typeface="Arial" pitchFamily="34" charset="0"/>
              </a:rPr>
              <a:t>  </a:t>
            </a:r>
          </a:p>
          <a:p>
            <a:pPr algn="ctr">
              <a:defRPr/>
            </a:pPr>
            <a:endParaRPr lang="en-US" sz="3600" b="1" dirty="0" smtClean="0">
              <a:solidFill>
                <a:srgbClr val="FFFF00"/>
              </a:solidFill>
              <a:effectLst>
                <a:outerShdw blurRad="38100" dist="38100" dir="2700000" algn="tl">
                  <a:srgbClr val="000000"/>
                </a:outerShdw>
              </a:effectLst>
              <a:latin typeface="Arial" pitchFamily="34" charset="0"/>
            </a:endParaRPr>
          </a:p>
          <a:p>
            <a:pPr algn="ctr">
              <a:defRPr/>
            </a:pPr>
            <a:r>
              <a:rPr lang="en-US" sz="3600" b="1" dirty="0">
                <a:solidFill>
                  <a:srgbClr val="FFFF00"/>
                </a:solidFill>
                <a:effectLst>
                  <a:outerShdw blurRad="38100" dist="38100" dir="2700000" algn="tl">
                    <a:srgbClr val="000000"/>
                  </a:outerShdw>
                </a:effectLst>
                <a:latin typeface="Arial" pitchFamily="34" charset="0"/>
              </a:rPr>
              <a:t>2</a:t>
            </a:r>
            <a:r>
              <a:rPr lang="en-US" sz="3600" b="1" dirty="0" smtClean="0">
                <a:solidFill>
                  <a:srgbClr val="FFFF00"/>
                </a:solidFill>
                <a:effectLst>
                  <a:outerShdw blurRad="38100" dist="38100" dir="2700000" algn="tl">
                    <a:srgbClr val="000000"/>
                  </a:outerShdw>
                </a:effectLst>
                <a:latin typeface="Arial" pitchFamily="34" charset="0"/>
              </a:rPr>
              <a:t>019 LWC Issues and Recommendations</a:t>
            </a:r>
            <a:endParaRPr lang="en-US" sz="3600" b="1" dirty="0">
              <a:solidFill>
                <a:srgbClr val="FFFF00"/>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170817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447800"/>
            <a:ext cx="3429003" cy="954107"/>
          </a:xfrm>
          <a:prstGeom prst="rect">
            <a:avLst/>
          </a:prstGeom>
        </p:spPr>
        <p:txBody>
          <a:bodyPr wrap="square">
            <a:spAutoFit/>
          </a:bodyPr>
          <a:lstStyle/>
          <a:p>
            <a:endParaRPr lang="en-US" sz="2800" dirty="0" smtClean="0">
              <a:solidFill>
                <a:srgbClr val="FFFF00"/>
              </a:solidFill>
            </a:endParaRPr>
          </a:p>
          <a:p>
            <a:endParaRPr lang="en-US" sz="2800" dirty="0">
              <a:solidFill>
                <a:srgbClr val="FFFF00"/>
              </a:solidFill>
            </a:endParaRPr>
          </a:p>
        </p:txBody>
      </p:sp>
      <p:sp>
        <p:nvSpPr>
          <p:cNvPr id="4" name="TextBox 3"/>
          <p:cNvSpPr txBox="1"/>
          <p:nvPr/>
        </p:nvSpPr>
        <p:spPr>
          <a:xfrm>
            <a:off x="273816" y="286434"/>
            <a:ext cx="8108184" cy="830997"/>
          </a:xfrm>
          <a:prstGeom prst="rect">
            <a:avLst/>
          </a:prstGeom>
          <a:noFill/>
        </p:spPr>
        <p:txBody>
          <a:bodyPr wrap="square" rtlCol="0">
            <a:spAutoFit/>
          </a:bodyPr>
          <a:lstStyle/>
          <a:p>
            <a:pPr algn="ctr"/>
            <a:r>
              <a:rPr lang="en-US" sz="4800" b="1" dirty="0" smtClean="0">
                <a:solidFill>
                  <a:srgbClr val="FFFF00"/>
                </a:solidFill>
                <a:sym typeface="Wingdings" panose="05000000000000000000" pitchFamily="2" charset="2"/>
              </a:rPr>
              <a:t>Reminder--Six Water Issues</a:t>
            </a:r>
            <a:endParaRPr lang="en-US" sz="4800" b="1" dirty="0">
              <a:solidFill>
                <a:srgbClr val="FFFF00"/>
              </a:solidFill>
              <a:sym typeface="Wingdings" panose="05000000000000000000" pitchFamily="2" charset="2"/>
            </a:endParaRPr>
          </a:p>
        </p:txBody>
      </p:sp>
      <p:sp>
        <p:nvSpPr>
          <p:cNvPr id="3" name="Rectangle 2"/>
          <p:cNvSpPr/>
          <p:nvPr/>
        </p:nvSpPr>
        <p:spPr>
          <a:xfrm>
            <a:off x="685800" y="1117431"/>
            <a:ext cx="8686800" cy="4524315"/>
          </a:xfrm>
          <a:prstGeom prst="rect">
            <a:avLst/>
          </a:prstGeom>
        </p:spPr>
        <p:txBody>
          <a:bodyPr wrap="square">
            <a:spAutoFit/>
          </a:bodyPr>
          <a:lstStyle/>
          <a:p>
            <a:pPr marL="457200" lvl="0" indent="-457200">
              <a:buFont typeface="Arial" panose="020B0604020202020204" pitchFamily="34" charset="0"/>
              <a:buChar char="•"/>
            </a:pPr>
            <a:r>
              <a:rPr lang="en-US" sz="4800" dirty="0" smtClean="0">
                <a:solidFill>
                  <a:srgbClr val="FFFF00"/>
                </a:solidFill>
              </a:rPr>
              <a:t>Wastewater/Storm Water</a:t>
            </a:r>
          </a:p>
          <a:p>
            <a:pPr marL="457200" lvl="0" indent="-457200">
              <a:buFont typeface="Arial" panose="020B0604020202020204" pitchFamily="34" charset="0"/>
              <a:buChar char="•"/>
            </a:pPr>
            <a:r>
              <a:rPr lang="en-US" sz="4800" dirty="0" smtClean="0">
                <a:solidFill>
                  <a:srgbClr val="FFFF00"/>
                </a:solidFill>
              </a:rPr>
              <a:t>Drinking Water</a:t>
            </a:r>
          </a:p>
          <a:p>
            <a:pPr marL="457200" lvl="0" indent="-457200">
              <a:buFont typeface="Arial" panose="020B0604020202020204" pitchFamily="34" charset="0"/>
              <a:buChar char="•"/>
            </a:pPr>
            <a:r>
              <a:rPr lang="en-US" sz="4800" dirty="0" smtClean="0">
                <a:solidFill>
                  <a:srgbClr val="FFFF00"/>
                </a:solidFill>
              </a:rPr>
              <a:t>Groundwater Sustainability</a:t>
            </a:r>
          </a:p>
          <a:p>
            <a:pPr marL="457200" lvl="0" indent="-457200">
              <a:buFont typeface="Arial" panose="020B0604020202020204" pitchFamily="34" charset="0"/>
              <a:buChar char="•"/>
            </a:pPr>
            <a:r>
              <a:rPr lang="en-US" sz="4800" dirty="0" smtClean="0">
                <a:solidFill>
                  <a:srgbClr val="FFFF00"/>
                </a:solidFill>
              </a:rPr>
              <a:t>Sustainable Lakes </a:t>
            </a:r>
          </a:p>
          <a:p>
            <a:pPr marL="457200" lvl="0" indent="-457200">
              <a:buFont typeface="Arial" panose="020B0604020202020204" pitchFamily="34" charset="0"/>
              <a:buChar char="•"/>
            </a:pPr>
            <a:r>
              <a:rPr lang="en-US" sz="4800" dirty="0" smtClean="0">
                <a:solidFill>
                  <a:srgbClr val="FFFF00"/>
                </a:solidFill>
              </a:rPr>
              <a:t>Water Retention</a:t>
            </a:r>
          </a:p>
          <a:p>
            <a:pPr marL="457200" indent="-457200">
              <a:buFont typeface="Arial" panose="020B0604020202020204" pitchFamily="34" charset="0"/>
              <a:buChar char="•"/>
            </a:pPr>
            <a:r>
              <a:rPr lang="en-US" sz="4800" dirty="0">
                <a:solidFill>
                  <a:srgbClr val="FFFF00"/>
                </a:solidFill>
              </a:rPr>
              <a:t>Future </a:t>
            </a:r>
            <a:r>
              <a:rPr lang="en-US" sz="4800" dirty="0" smtClean="0">
                <a:solidFill>
                  <a:srgbClr val="FFFF00"/>
                </a:solidFill>
              </a:rPr>
              <a:t>State of Waters</a:t>
            </a:r>
            <a:endParaRPr lang="en-US" sz="4800" dirty="0">
              <a:solidFill>
                <a:srgbClr val="FFFF00"/>
              </a:solidFill>
            </a:endParaRPr>
          </a:p>
        </p:txBody>
      </p:sp>
    </p:spTree>
    <p:extLst>
      <p:ext uri="{BB962C8B-B14F-4D97-AF65-F5344CB8AC3E}">
        <p14:creationId xmlns:p14="http://schemas.microsoft.com/office/powerpoint/2010/main" val="316766713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6927"/>
            <a:ext cx="9181407"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8702675"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sz="3600" b="1" dirty="0" smtClean="0">
                <a:solidFill>
                  <a:srgbClr val="FFFF00"/>
                </a:solidFill>
                <a:effectLst>
                  <a:outerShdw blurRad="38100" dist="38100" dir="2700000" algn="tl">
                    <a:srgbClr val="000000"/>
                  </a:outerShdw>
                </a:effectLst>
                <a:latin typeface="Arial" pitchFamily="34" charset="0"/>
              </a:rPr>
              <a:t>  </a:t>
            </a:r>
            <a:r>
              <a:rPr lang="en-US" sz="4400" b="1" u="sng" dirty="0" smtClean="0">
                <a:solidFill>
                  <a:srgbClr val="00B050"/>
                </a:solidFill>
                <a:effectLst>
                  <a:outerShdw blurRad="38100" dist="38100" dir="2700000" algn="tl">
                    <a:srgbClr val="000000"/>
                  </a:outerShdw>
                </a:effectLst>
                <a:latin typeface="Arial" pitchFamily="34" charset="0"/>
              </a:rPr>
              <a:t>Process </a:t>
            </a:r>
          </a:p>
          <a:p>
            <a:pPr marL="571500" indent="-571500">
              <a:buFont typeface="Wingdings" panose="05000000000000000000" pitchFamily="2" charset="2"/>
              <a:buChar char="ü"/>
              <a:defRPr/>
            </a:pPr>
            <a:r>
              <a:rPr lang="en-US" sz="2800" b="1" dirty="0" smtClean="0">
                <a:solidFill>
                  <a:srgbClr val="00B050"/>
                </a:solidFill>
                <a:effectLst>
                  <a:outerShdw blurRad="38100" dist="38100" dir="2700000" algn="tl">
                    <a:srgbClr val="000000"/>
                  </a:outerShdw>
                </a:effectLst>
                <a:latin typeface="Arial" pitchFamily="34" charset="0"/>
              </a:rPr>
              <a:t>Commission Guidance</a:t>
            </a:r>
          </a:p>
          <a:p>
            <a:pPr marL="571500" indent="-571500">
              <a:buFont typeface="Wingdings" panose="05000000000000000000" pitchFamily="2" charset="2"/>
              <a:buChar char="ü"/>
              <a:defRPr/>
            </a:pPr>
            <a:r>
              <a:rPr lang="en-US" sz="2800" b="1" dirty="0" smtClean="0">
                <a:solidFill>
                  <a:srgbClr val="00B050"/>
                </a:solidFill>
                <a:effectLst>
                  <a:outerShdw blurRad="38100" dist="38100" dir="2700000" algn="tl">
                    <a:srgbClr val="000000"/>
                  </a:outerShdw>
                </a:effectLst>
                <a:latin typeface="Arial" pitchFamily="34" charset="0"/>
              </a:rPr>
              <a:t>Feedback-Governor’s Town Halls</a:t>
            </a:r>
          </a:p>
          <a:p>
            <a:pPr marL="571500" indent="-571500">
              <a:buFont typeface="Wingdings" panose="05000000000000000000" pitchFamily="2" charset="2"/>
              <a:buChar char="ü"/>
              <a:defRPr/>
            </a:pPr>
            <a:r>
              <a:rPr lang="en-US" sz="2800" b="1" dirty="0" smtClean="0">
                <a:solidFill>
                  <a:srgbClr val="00B050"/>
                </a:solidFill>
                <a:effectLst>
                  <a:outerShdw blurRad="38100" dist="38100" dir="2700000" algn="tl">
                    <a:srgbClr val="000000"/>
                  </a:outerShdw>
                </a:effectLst>
                <a:latin typeface="Arial" pitchFamily="34" charset="0"/>
              </a:rPr>
              <a:t>Stakeholder suggestions</a:t>
            </a:r>
          </a:p>
          <a:p>
            <a:pPr marL="571500" indent="-571500">
              <a:buFont typeface="Wingdings" panose="05000000000000000000" pitchFamily="2" charset="2"/>
              <a:buChar char="ü"/>
              <a:defRPr/>
            </a:pPr>
            <a:r>
              <a:rPr lang="en-US" sz="2800" b="1" dirty="0" smtClean="0">
                <a:solidFill>
                  <a:srgbClr val="00B050"/>
                </a:solidFill>
                <a:effectLst>
                  <a:outerShdw blurRad="38100" dist="38100" dir="2700000" algn="tl">
                    <a:srgbClr val="000000"/>
                  </a:outerShdw>
                </a:effectLst>
                <a:latin typeface="Arial" pitchFamily="34" charset="0"/>
              </a:rPr>
              <a:t>Existing documents and reports</a:t>
            </a:r>
          </a:p>
          <a:p>
            <a:pPr lvl="1">
              <a:defRPr/>
            </a:pPr>
            <a:r>
              <a:rPr lang="en-US" sz="2800" b="1" u="sng" dirty="0" smtClean="0">
                <a:solidFill>
                  <a:srgbClr val="00B050"/>
                </a:solidFill>
                <a:effectLst>
                  <a:outerShdw blurRad="38100" dist="38100" dir="2700000" algn="tl">
                    <a:srgbClr val="000000"/>
                  </a:outerShdw>
                </a:effectLst>
                <a:latin typeface="Arial" pitchFamily="34" charset="0"/>
              </a:rPr>
              <a:t>Based on those:</a:t>
            </a:r>
          </a:p>
          <a:p>
            <a:pPr marL="571500" indent="-571500">
              <a:buFont typeface="Wingdings" panose="05000000000000000000" pitchFamily="2" charset="2"/>
              <a:buChar char="ü"/>
              <a:defRPr/>
            </a:pPr>
            <a:r>
              <a:rPr lang="en-US" sz="2800" b="1" dirty="0" smtClean="0">
                <a:solidFill>
                  <a:srgbClr val="00B050"/>
                </a:solidFill>
                <a:effectLst>
                  <a:outerShdw blurRad="38100" dist="38100" dir="2700000" algn="tl">
                    <a:srgbClr val="000000"/>
                  </a:outerShdw>
                </a:effectLst>
                <a:latin typeface="Arial" pitchFamily="34" charset="0"/>
              </a:rPr>
              <a:t>Background papers- available</a:t>
            </a:r>
          </a:p>
          <a:p>
            <a:pPr marL="571500" indent="-571500">
              <a:buFont typeface="Wingdings" panose="05000000000000000000" pitchFamily="2" charset="2"/>
              <a:buChar char="ü"/>
              <a:defRPr/>
            </a:pPr>
            <a:r>
              <a:rPr lang="en-US" sz="2800" b="1" dirty="0" smtClean="0">
                <a:solidFill>
                  <a:srgbClr val="00B050"/>
                </a:solidFill>
                <a:effectLst>
                  <a:outerShdw blurRad="38100" dist="38100" dir="2700000" algn="tl">
                    <a:srgbClr val="000000"/>
                  </a:outerShdw>
                </a:effectLst>
                <a:latin typeface="Arial" pitchFamily="34" charset="0"/>
              </a:rPr>
              <a:t>Recommendations by issue- available</a:t>
            </a:r>
          </a:p>
          <a:p>
            <a:pPr marL="571500" indent="-571500">
              <a:buFont typeface="Wingdings" panose="05000000000000000000" pitchFamily="2" charset="2"/>
              <a:buChar char="ü"/>
              <a:defRPr/>
            </a:pPr>
            <a:r>
              <a:rPr lang="en-US" sz="2800" b="1" dirty="0" smtClean="0">
                <a:solidFill>
                  <a:srgbClr val="00B050"/>
                </a:solidFill>
                <a:effectLst>
                  <a:outerShdw blurRad="38100" dist="38100" dir="2700000" algn="tl">
                    <a:srgbClr val="000000"/>
                  </a:outerShdw>
                </a:effectLst>
                <a:latin typeface="Arial" pitchFamily="34" charset="0"/>
              </a:rPr>
              <a:t>Stakeholder meetings and direction</a:t>
            </a:r>
          </a:p>
          <a:p>
            <a:pPr marL="571500" indent="-571500">
              <a:buFont typeface="Wingdings" panose="05000000000000000000" pitchFamily="2" charset="2"/>
              <a:buChar char="ü"/>
              <a:defRPr/>
            </a:pPr>
            <a:r>
              <a:rPr lang="en-US" sz="2800" b="1" dirty="0" smtClean="0">
                <a:solidFill>
                  <a:srgbClr val="00B050"/>
                </a:solidFill>
                <a:effectLst>
                  <a:outerShdw blurRad="38100" dist="38100" dir="2700000" algn="tl">
                    <a:srgbClr val="000000"/>
                  </a:outerShdw>
                </a:effectLst>
                <a:latin typeface="Arial" pitchFamily="34" charset="0"/>
              </a:rPr>
              <a:t>Ranked recommendations (handout</a:t>
            </a:r>
          </a:p>
          <a:p>
            <a:pPr marL="571500" indent="-571500">
              <a:buFont typeface="Wingdings" panose="05000000000000000000" pitchFamily="2" charset="2"/>
              <a:buChar char="ü"/>
              <a:defRPr/>
            </a:pPr>
            <a:r>
              <a:rPr lang="en-US" sz="2800" b="1" dirty="0" smtClean="0">
                <a:solidFill>
                  <a:srgbClr val="00B050"/>
                </a:solidFill>
                <a:effectLst>
                  <a:outerShdw blurRad="38100" dist="38100" dir="2700000" algn="tl">
                    <a:srgbClr val="000000"/>
                  </a:outerShdw>
                </a:effectLst>
                <a:latin typeface="Arial" pitchFamily="34" charset="0"/>
              </a:rPr>
              <a:t>Survey ( 150+)</a:t>
            </a:r>
          </a:p>
          <a:p>
            <a:pPr marL="571500" indent="-571500">
              <a:buFont typeface="Wingdings" panose="05000000000000000000" pitchFamily="2" charset="2"/>
              <a:buChar char="ü"/>
              <a:defRPr/>
            </a:pPr>
            <a:r>
              <a:rPr lang="en-US" sz="2800" b="1" dirty="0" smtClean="0">
                <a:solidFill>
                  <a:srgbClr val="00B050"/>
                </a:solidFill>
                <a:effectLst>
                  <a:outerShdw blurRad="38100" dist="38100" dir="2700000" algn="tl">
                    <a:srgbClr val="000000"/>
                  </a:outerShdw>
                </a:effectLst>
                <a:latin typeface="Arial" pitchFamily="34" charset="0"/>
              </a:rPr>
              <a:t>Consolidation of Recommendations (handout)</a:t>
            </a:r>
          </a:p>
          <a:p>
            <a:pPr marL="571500" indent="-571500">
              <a:buFont typeface="Arial" panose="020B0604020202020204" pitchFamily="34" charset="0"/>
              <a:buChar char="•"/>
              <a:defRPr/>
            </a:pPr>
            <a:r>
              <a:rPr lang="en-US" sz="2800" b="1" dirty="0" smtClean="0">
                <a:solidFill>
                  <a:srgbClr val="FFFF00"/>
                </a:solidFill>
                <a:effectLst>
                  <a:outerShdw blurRad="38100" dist="38100" dir="2700000" algn="tl">
                    <a:srgbClr val="000000"/>
                  </a:outerShdw>
                </a:effectLst>
                <a:latin typeface="Arial" pitchFamily="34" charset="0"/>
              </a:rPr>
              <a:t>Commission consensus</a:t>
            </a:r>
          </a:p>
          <a:p>
            <a:pPr marL="571500" indent="-571500">
              <a:buFont typeface="Arial" panose="020B0604020202020204" pitchFamily="34" charset="0"/>
              <a:buChar char="•"/>
              <a:defRPr/>
            </a:pPr>
            <a:r>
              <a:rPr lang="en-US" sz="2800" b="1" dirty="0" smtClean="0">
                <a:solidFill>
                  <a:srgbClr val="FFFF00"/>
                </a:solidFill>
                <a:effectLst>
                  <a:outerShdw blurRad="38100" dist="38100" dir="2700000" algn="tl">
                    <a:srgbClr val="000000"/>
                  </a:outerShdw>
                </a:effectLst>
                <a:latin typeface="Arial" pitchFamily="34" charset="0"/>
              </a:rPr>
              <a:t>Legislative discussions</a:t>
            </a:r>
            <a:endParaRPr lang="en-US" sz="2800" b="1" dirty="0">
              <a:solidFill>
                <a:srgbClr val="FFFF00"/>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2618175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ke Bella N of 330th St and W of County 57 11-7-2012 1-59-33 PM.JPG"/>
          <p:cNvPicPr>
            <a:picLocks noChangeAspect="1"/>
          </p:cNvPicPr>
          <p:nvPr/>
        </p:nvPicPr>
        <p:blipFill>
          <a:blip r:embed="rId3" cstate="print"/>
          <a:stretch>
            <a:fillRect/>
          </a:stretch>
        </p:blipFill>
        <p:spPr>
          <a:xfrm>
            <a:off x="0" y="30480"/>
            <a:ext cx="9144000" cy="6858000"/>
          </a:xfrm>
          <a:prstGeom prst="rect">
            <a:avLst/>
          </a:prstGeom>
        </p:spPr>
      </p:pic>
      <p:sp>
        <p:nvSpPr>
          <p:cNvPr id="2" name="Rectangle 1"/>
          <p:cNvSpPr/>
          <p:nvPr/>
        </p:nvSpPr>
        <p:spPr>
          <a:xfrm>
            <a:off x="533400" y="76200"/>
            <a:ext cx="7391400" cy="6678751"/>
          </a:xfrm>
          <a:prstGeom prst="rect">
            <a:avLst/>
          </a:prstGeom>
        </p:spPr>
        <p:txBody>
          <a:bodyPr wrap="square">
            <a:spAutoFit/>
          </a:bodyPr>
          <a:lstStyle/>
          <a:p>
            <a:pPr algn="ctr"/>
            <a:endParaRPr lang="en-US" sz="2400" b="1" dirty="0" smtClean="0">
              <a:solidFill>
                <a:srgbClr val="FFFF00"/>
              </a:solidFill>
            </a:endParaRPr>
          </a:p>
          <a:p>
            <a:pPr algn="ctr"/>
            <a:r>
              <a:rPr lang="en-US" sz="4000" b="1" dirty="0" smtClean="0">
                <a:solidFill>
                  <a:srgbClr val="002060"/>
                </a:solidFill>
              </a:rPr>
              <a:t>A Firm Foundation</a:t>
            </a:r>
          </a:p>
          <a:p>
            <a:pPr marL="342900" indent="-342900">
              <a:buFont typeface="Arial" panose="020B0604020202020204" pitchFamily="34" charset="0"/>
              <a:buChar char="•"/>
            </a:pPr>
            <a:endParaRPr lang="en-US" sz="2400" b="1" dirty="0" smtClean="0">
              <a:solidFill>
                <a:srgbClr val="FFFF00"/>
              </a:solidFill>
            </a:endParaRPr>
          </a:p>
          <a:p>
            <a:pPr marL="342900" indent="-342900">
              <a:buFont typeface="Arial" panose="020B0604020202020204" pitchFamily="34" charset="0"/>
              <a:buChar char="•"/>
            </a:pPr>
            <a:endParaRPr lang="en-US" sz="2400" b="1" dirty="0" smtClean="0">
              <a:solidFill>
                <a:srgbClr val="FFFF00"/>
              </a:solidFill>
            </a:endParaRPr>
          </a:p>
          <a:p>
            <a:pPr marL="342900" indent="-342900">
              <a:buFont typeface="Arial" panose="020B0604020202020204" pitchFamily="34" charset="0"/>
              <a:buChar char="•"/>
            </a:pPr>
            <a:r>
              <a:rPr lang="en-US" sz="2400" b="1" dirty="0" smtClean="0">
                <a:solidFill>
                  <a:srgbClr val="FFFF00"/>
                </a:solidFill>
              </a:rPr>
              <a:t>1989- GW Act</a:t>
            </a:r>
          </a:p>
          <a:p>
            <a:pPr marL="342900" indent="-342900">
              <a:buFont typeface="Arial" panose="020B0604020202020204" pitchFamily="34" charset="0"/>
              <a:buChar char="•"/>
            </a:pPr>
            <a:r>
              <a:rPr lang="en-US" sz="2400" b="1" dirty="0" smtClean="0">
                <a:solidFill>
                  <a:srgbClr val="FFFF00"/>
                </a:solidFill>
              </a:rPr>
              <a:t>1999- USGS Sustainability Report</a:t>
            </a:r>
          </a:p>
          <a:p>
            <a:pPr marL="342900" indent="-342900">
              <a:buFont typeface="Arial" panose="020B0604020202020204" pitchFamily="34" charset="0"/>
              <a:buChar char="•"/>
            </a:pPr>
            <a:r>
              <a:rPr lang="en-US" sz="2400" b="1" dirty="0" smtClean="0">
                <a:solidFill>
                  <a:srgbClr val="FFFF00"/>
                </a:solidFill>
              </a:rPr>
              <a:t>2004- G16 Impaired Waters Plan (MPCA)</a:t>
            </a:r>
          </a:p>
          <a:p>
            <a:pPr marL="342900" indent="-342900">
              <a:buFont typeface="Arial" panose="020B0604020202020204" pitchFamily="34" charset="0"/>
              <a:buChar char="•"/>
            </a:pPr>
            <a:r>
              <a:rPr lang="en-US" sz="2400" b="1" dirty="0" smtClean="0">
                <a:solidFill>
                  <a:srgbClr val="FFFF00"/>
                </a:solidFill>
              </a:rPr>
              <a:t>2005- DNR/GW Report</a:t>
            </a:r>
          </a:p>
          <a:p>
            <a:pPr marL="342900" indent="-342900">
              <a:buFont typeface="Arial" panose="020B0604020202020204" pitchFamily="34" charset="0"/>
              <a:buChar char="•"/>
            </a:pPr>
            <a:r>
              <a:rPr lang="en-US" sz="2400" b="1" dirty="0" smtClean="0">
                <a:solidFill>
                  <a:srgbClr val="FFFF00"/>
                </a:solidFill>
              </a:rPr>
              <a:t>2006- Clean Water Legacy Act</a:t>
            </a:r>
          </a:p>
          <a:p>
            <a:pPr marL="342900" indent="-342900">
              <a:buFont typeface="Arial" panose="020B0604020202020204" pitchFamily="34" charset="0"/>
              <a:buChar char="•"/>
            </a:pPr>
            <a:r>
              <a:rPr lang="en-US" sz="2400" b="1" dirty="0" smtClean="0">
                <a:solidFill>
                  <a:srgbClr val="FFFF00"/>
                </a:solidFill>
              </a:rPr>
              <a:t>2006- ENRTF Sustainability Report</a:t>
            </a:r>
          </a:p>
          <a:p>
            <a:pPr marL="342900" indent="-342900">
              <a:buFont typeface="Arial" panose="020B0604020202020204" pitchFamily="34" charset="0"/>
              <a:buChar char="•"/>
            </a:pPr>
            <a:r>
              <a:rPr lang="en-US" sz="2400" b="1" dirty="0" smtClean="0">
                <a:solidFill>
                  <a:srgbClr val="FFFF00"/>
                </a:solidFill>
              </a:rPr>
              <a:t>2008- Clean Water Amendment</a:t>
            </a:r>
          </a:p>
          <a:p>
            <a:pPr marL="342900" indent="-342900">
              <a:buFont typeface="Arial" panose="020B0604020202020204" pitchFamily="34" charset="0"/>
              <a:buChar char="•"/>
            </a:pPr>
            <a:r>
              <a:rPr lang="en-US" sz="2400" b="1" dirty="0" smtClean="0">
                <a:solidFill>
                  <a:srgbClr val="FFFF00"/>
                </a:solidFill>
              </a:rPr>
              <a:t>2008 Legislative Water Sustainability Framework</a:t>
            </a:r>
          </a:p>
          <a:p>
            <a:pPr marL="342900" indent="-342900">
              <a:buFont typeface="Arial" panose="020B0604020202020204" pitchFamily="34" charset="0"/>
              <a:buChar char="•"/>
            </a:pPr>
            <a:r>
              <a:rPr lang="en-US" sz="2400" b="1" dirty="0" smtClean="0">
                <a:solidFill>
                  <a:srgbClr val="FFFF00"/>
                </a:solidFill>
              </a:rPr>
              <a:t>2009- EQB Sustainability Report</a:t>
            </a:r>
          </a:p>
          <a:p>
            <a:pPr marL="342900" indent="-342900">
              <a:buFont typeface="Arial" panose="020B0604020202020204" pitchFamily="34" charset="0"/>
              <a:buChar char="•"/>
            </a:pPr>
            <a:r>
              <a:rPr lang="en-US" sz="2400" b="1" dirty="0" smtClean="0">
                <a:solidFill>
                  <a:srgbClr val="FFFF00"/>
                </a:solidFill>
              </a:rPr>
              <a:t>2012- GW Management Area Plans (DNR)</a:t>
            </a:r>
          </a:p>
          <a:p>
            <a:pPr marL="342900" indent="-342900">
              <a:buFont typeface="Arial" panose="020B0604020202020204" pitchFamily="34" charset="0"/>
              <a:buChar char="•"/>
            </a:pPr>
            <a:r>
              <a:rPr lang="en-US" sz="2400" b="1" dirty="0" smtClean="0">
                <a:solidFill>
                  <a:srgbClr val="FFFF00"/>
                </a:solidFill>
              </a:rPr>
              <a:t>2017- Freshwater Society  Reports on Water Sustainability</a:t>
            </a:r>
          </a:p>
          <a:p>
            <a:pPr marL="342900" indent="-342900">
              <a:buFont typeface="Arial" panose="020B0604020202020204" pitchFamily="34" charset="0"/>
              <a:buChar char="•"/>
            </a:pPr>
            <a:endParaRPr lang="en-US" b="1" dirty="0" smtClean="0">
              <a:solidFill>
                <a:srgbClr val="FFFF00"/>
              </a:solidFill>
            </a:endParaRPr>
          </a:p>
          <a:p>
            <a:pPr algn="ctr"/>
            <a:r>
              <a:rPr lang="en-US" sz="1000" b="1" dirty="0" smtClean="0">
                <a:solidFill>
                  <a:srgbClr val="FFFF00"/>
                </a:solidFill>
              </a:rPr>
              <a:t>(Worthington, MN-2012)</a:t>
            </a:r>
            <a:endParaRPr lang="en-US" sz="1000" b="1" dirty="0"/>
          </a:p>
        </p:txBody>
      </p:sp>
    </p:spTree>
    <p:extLst>
      <p:ext uri="{BB962C8B-B14F-4D97-AF65-F5344CB8AC3E}">
        <p14:creationId xmlns:p14="http://schemas.microsoft.com/office/powerpoint/2010/main" val="264093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pPr algn="ctr"/>
            <a:r>
              <a:rPr lang="en-US" b="1" dirty="0" smtClean="0">
                <a:solidFill>
                  <a:schemeClr val="tx2">
                    <a:lumMod val="75000"/>
                  </a:schemeClr>
                </a:solidFill>
              </a:rPr>
              <a:t> </a:t>
            </a:r>
            <a:endParaRPr lang="en-US" b="1" dirty="0">
              <a:solidFill>
                <a:schemeClr val="tx2">
                  <a:lumMod val="75000"/>
                </a:schemeClr>
              </a:solidFill>
            </a:endParaRPr>
          </a:p>
        </p:txBody>
      </p:sp>
      <p:sp>
        <p:nvSpPr>
          <p:cNvPr id="3" name="Content Placeholder 2"/>
          <p:cNvSpPr>
            <a:spLocks noGrp="1"/>
          </p:cNvSpPr>
          <p:nvPr>
            <p:ph idx="1"/>
          </p:nvPr>
        </p:nvSpPr>
        <p:spPr>
          <a:xfrm>
            <a:off x="685800" y="1752600"/>
            <a:ext cx="8097032" cy="498598"/>
          </a:xfrm>
        </p:spPr>
        <p:txBody>
          <a:bodyPr/>
          <a:lstStyle/>
          <a:p>
            <a:pPr marL="517525" lvl="1" indent="0">
              <a:buNone/>
            </a:pPr>
            <a:r>
              <a:rPr lang="en-US" sz="3600" dirty="0" smtClean="0"/>
              <a:t> </a:t>
            </a: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34" y="0"/>
            <a:ext cx="9144000" cy="6858000"/>
          </a:xfrm>
          <a:prstGeom prst="rect">
            <a:avLst/>
          </a:prstGeom>
        </p:spPr>
      </p:pic>
      <p:sp>
        <p:nvSpPr>
          <p:cNvPr id="5" name="Rectangle 4"/>
          <p:cNvSpPr/>
          <p:nvPr/>
        </p:nvSpPr>
        <p:spPr>
          <a:xfrm>
            <a:off x="838200" y="230189"/>
            <a:ext cx="6477000" cy="830997"/>
          </a:xfrm>
          <a:prstGeom prst="rect">
            <a:avLst/>
          </a:prstGeom>
        </p:spPr>
        <p:txBody>
          <a:bodyPr wrap="square">
            <a:spAutoFit/>
          </a:bodyPr>
          <a:lstStyle/>
          <a:p>
            <a:pPr algn="ctr">
              <a:lnSpc>
                <a:spcPct val="150000"/>
              </a:lnSpc>
            </a:pPr>
            <a:r>
              <a:rPr lang="en-US" sz="3200" b="1" dirty="0" smtClean="0">
                <a:solidFill>
                  <a:srgbClr val="FFFF00"/>
                </a:solidFill>
                <a:latin typeface="Arial" pitchFamily="34" charset="0"/>
                <a:cs typeface="Arial" pitchFamily="34" charset="0"/>
              </a:rPr>
              <a:t>Five Stakeholder Meetings </a:t>
            </a:r>
            <a:endParaRPr lang="en-US" sz="3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26525342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c-sunse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6927"/>
            <a:ext cx="9181407"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288925" y="119063"/>
            <a:ext cx="78644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3600" b="1" dirty="0" smtClean="0">
                <a:solidFill>
                  <a:srgbClr val="FFFF00"/>
                </a:solidFill>
                <a:effectLst>
                  <a:outerShdw blurRad="38100" dist="38100" dir="2700000" algn="tl">
                    <a:srgbClr val="000000"/>
                  </a:outerShdw>
                </a:effectLst>
                <a:latin typeface="Arial" pitchFamily="34" charset="0"/>
              </a:rPr>
              <a:t>  </a:t>
            </a:r>
          </a:p>
          <a:p>
            <a:pPr algn="ctr">
              <a:defRPr/>
            </a:pPr>
            <a:r>
              <a:rPr lang="en-US" sz="4000" b="1" dirty="0" smtClean="0">
                <a:solidFill>
                  <a:srgbClr val="FFFF00"/>
                </a:solidFill>
                <a:effectLst>
                  <a:outerShdw blurRad="38100" dist="38100" dir="2700000" algn="tl">
                    <a:srgbClr val="000000"/>
                  </a:outerShdw>
                </a:effectLst>
                <a:latin typeface="Arial" pitchFamily="34" charset="0"/>
              </a:rPr>
              <a:t>Outcomes</a:t>
            </a:r>
            <a:endParaRPr lang="en-US" sz="4000" dirty="0" smtClean="0">
              <a:solidFill>
                <a:srgbClr val="FFFF00"/>
              </a:solidFill>
              <a:effectLst>
                <a:outerShdw blurRad="38100" dist="38100" dir="2700000" algn="tl">
                  <a:srgbClr val="000000"/>
                </a:outerShdw>
              </a:effectLst>
              <a:latin typeface="Arial" pitchFamily="34" charset="0"/>
            </a:endParaRPr>
          </a:p>
          <a:p>
            <a:pPr marL="571500" indent="-571500">
              <a:buFont typeface="Arial" panose="020B0604020202020204" pitchFamily="34" charset="0"/>
              <a:buChar char="•"/>
              <a:defRPr/>
            </a:pPr>
            <a:r>
              <a:rPr lang="en-US" sz="3600" b="1" dirty="0" smtClean="0">
                <a:solidFill>
                  <a:srgbClr val="FFFF00"/>
                </a:solidFill>
                <a:effectLst>
                  <a:outerShdw blurRad="38100" dist="38100" dir="2700000" algn="tl">
                    <a:srgbClr val="000000"/>
                  </a:outerShdw>
                </a:effectLst>
                <a:latin typeface="Arial" pitchFamily="34" charset="0"/>
              </a:rPr>
              <a:t>Detailed Issue Paper (</a:t>
            </a:r>
            <a:r>
              <a:rPr lang="en-US" sz="3600" dirty="0" smtClean="0">
                <a:solidFill>
                  <a:srgbClr val="FFFF00"/>
                </a:solidFill>
                <a:effectLst>
                  <a:outerShdw blurRad="38100" dist="38100" dir="2700000" algn="tl">
                    <a:srgbClr val="000000"/>
                  </a:outerShdw>
                </a:effectLst>
                <a:latin typeface="Arial" pitchFamily="34" charset="0"/>
              </a:rPr>
              <a:t>available)</a:t>
            </a:r>
          </a:p>
          <a:p>
            <a:pPr marL="571500" indent="-571500">
              <a:buFont typeface="Arial" panose="020B0604020202020204" pitchFamily="34" charset="0"/>
              <a:buChar char="•"/>
              <a:defRPr/>
            </a:pPr>
            <a:r>
              <a:rPr lang="en-US" sz="3600" b="1" dirty="0">
                <a:solidFill>
                  <a:srgbClr val="FFFF00"/>
                </a:solidFill>
                <a:effectLst>
                  <a:outerShdw blurRad="38100" dist="38100" dir="2700000" algn="tl">
                    <a:srgbClr val="000000"/>
                  </a:outerShdw>
                </a:effectLst>
                <a:latin typeface="Arial" pitchFamily="34" charset="0"/>
              </a:rPr>
              <a:t>Draft </a:t>
            </a:r>
            <a:r>
              <a:rPr lang="en-US" sz="3600" b="1" dirty="0" smtClean="0">
                <a:solidFill>
                  <a:srgbClr val="FFFF00"/>
                </a:solidFill>
                <a:effectLst>
                  <a:outerShdw blurRad="38100" dist="38100" dir="2700000" algn="tl">
                    <a:srgbClr val="000000"/>
                  </a:outerShdw>
                </a:effectLst>
                <a:latin typeface="Arial" pitchFamily="34" charset="0"/>
              </a:rPr>
              <a:t>recommendations  for each issue (available)</a:t>
            </a:r>
            <a:endParaRPr lang="en-US" sz="3600" b="1" dirty="0">
              <a:solidFill>
                <a:srgbClr val="FFFF00"/>
              </a:solidFill>
              <a:effectLst>
                <a:outerShdw blurRad="38100" dist="38100" dir="2700000" algn="tl">
                  <a:srgbClr val="000000"/>
                </a:outerShdw>
              </a:effectLst>
              <a:latin typeface="Arial" pitchFamily="34" charset="0"/>
            </a:endParaRPr>
          </a:p>
          <a:p>
            <a:pPr marL="571500" indent="-571500">
              <a:buFont typeface="Arial" panose="020B0604020202020204" pitchFamily="34" charset="0"/>
              <a:buChar char="•"/>
              <a:defRPr/>
            </a:pPr>
            <a:endParaRPr lang="en-US" sz="3600" b="1" dirty="0">
              <a:solidFill>
                <a:srgbClr val="FFFF00"/>
              </a:solidFill>
              <a:effectLst>
                <a:outerShdw blurRad="38100" dist="38100" dir="2700000" algn="tl">
                  <a:srgbClr val="000000"/>
                </a:outerShdw>
              </a:effectLst>
              <a:latin typeface="Arial" pitchFamily="34" charset="0"/>
            </a:endParaRPr>
          </a:p>
          <a:p>
            <a:pPr marL="571500" indent="-571500">
              <a:buFont typeface="Wingdings" panose="05000000000000000000" pitchFamily="2" charset="2"/>
              <a:buChar char="ü"/>
              <a:defRPr/>
            </a:pPr>
            <a:r>
              <a:rPr lang="en-US" sz="3600" b="1" dirty="0" smtClean="0">
                <a:solidFill>
                  <a:srgbClr val="00B050"/>
                </a:solidFill>
                <a:effectLst>
                  <a:outerShdw blurRad="38100" dist="38100" dir="2700000" algn="tl">
                    <a:srgbClr val="000000"/>
                  </a:outerShdw>
                </a:effectLst>
                <a:latin typeface="Arial" pitchFamily="34" charset="0"/>
              </a:rPr>
              <a:t>Consolidated and ranked Issues</a:t>
            </a:r>
            <a:endParaRPr lang="en-US" sz="3600" b="1" dirty="0">
              <a:solidFill>
                <a:srgbClr val="00B050"/>
              </a:solidFill>
              <a:effectLst>
                <a:outerShdw blurRad="38100" dist="38100" dir="2700000" algn="tl">
                  <a:srgbClr val="000000"/>
                </a:outerShdw>
              </a:effectLst>
              <a:latin typeface="Arial" pitchFamily="34" charset="0"/>
            </a:endParaRPr>
          </a:p>
        </p:txBody>
      </p:sp>
    </p:spTree>
    <p:extLst>
      <p:ext uri="{BB962C8B-B14F-4D97-AF65-F5344CB8AC3E}">
        <p14:creationId xmlns:p14="http://schemas.microsoft.com/office/powerpoint/2010/main" val="1270501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iss2up062508.JPG"/>
          <p:cNvPicPr>
            <a:picLocks noChangeAspect="1"/>
          </p:cNvPicPr>
          <p:nvPr/>
        </p:nvPicPr>
        <p:blipFill>
          <a:blip r:embed="rId3" cstate="screen">
            <a:lum bright="-20000"/>
            <a:extLst>
              <a:ext uri="{28A0092B-C50C-407E-A947-70E740481C1C}">
                <a14:useLocalDpi xmlns:a14="http://schemas.microsoft.com/office/drawing/2010/main" val="0"/>
              </a:ext>
            </a:extLst>
          </a:blip>
          <a:stretch>
            <a:fillRect/>
          </a:stretch>
        </p:blipFill>
        <p:spPr>
          <a:xfrm>
            <a:off x="1385" y="-76200"/>
            <a:ext cx="9144000" cy="6934200"/>
          </a:xfrm>
          <a:prstGeom prst="rect">
            <a:avLst/>
          </a:prstGeom>
        </p:spPr>
      </p:pic>
      <p:sp>
        <p:nvSpPr>
          <p:cNvPr id="33794" name="Slide Number Placeholder 3"/>
          <p:cNvSpPr txBox="1">
            <a:spLocks noGrp="1"/>
          </p:cNvSpPr>
          <p:nvPr/>
        </p:nvSpPr>
        <p:spPr bwMode="auto">
          <a:xfrm>
            <a:off x="7143750" y="6129338"/>
            <a:ext cx="1905000" cy="314325"/>
          </a:xfrm>
          <a:prstGeom prst="rect">
            <a:avLst/>
          </a:prstGeom>
          <a:noFill/>
          <a:ln w="9525">
            <a:noFill/>
            <a:miter lim="800000"/>
            <a:headEnd/>
            <a:tailEnd/>
          </a:ln>
        </p:spPr>
        <p:txBody>
          <a:bodyPr/>
          <a:lstStyle/>
          <a:p>
            <a:pPr algn="r">
              <a:spcBef>
                <a:spcPct val="50000"/>
              </a:spcBef>
            </a:pPr>
            <a:fld id="{CEDF6D9E-589F-437C-9337-E5231E9AD7EB}" type="slidenum">
              <a:rPr lang="en-US" sz="1400">
                <a:latin typeface="Arial" pitchFamily="34" charset="0"/>
              </a:rPr>
              <a:pPr algn="r">
                <a:spcBef>
                  <a:spcPct val="50000"/>
                </a:spcBef>
              </a:pPr>
              <a:t>9</a:t>
            </a:fld>
            <a:endParaRPr lang="en-US" sz="1400" dirty="0">
              <a:latin typeface="Arial" pitchFamily="34" charset="0"/>
            </a:endParaRPr>
          </a:p>
        </p:txBody>
      </p:sp>
      <p:sp>
        <p:nvSpPr>
          <p:cNvPr id="33798" name="Rectangle 6"/>
          <p:cNvSpPr>
            <a:spLocks noChangeArrowheads="1"/>
          </p:cNvSpPr>
          <p:nvPr/>
        </p:nvSpPr>
        <p:spPr bwMode="auto">
          <a:xfrm>
            <a:off x="531459" y="609600"/>
            <a:ext cx="7162804" cy="4247317"/>
          </a:xfrm>
          <a:prstGeom prst="rect">
            <a:avLst/>
          </a:prstGeom>
          <a:noFill/>
          <a:ln w="9525">
            <a:noFill/>
            <a:miter lim="800000"/>
            <a:headEnd/>
            <a:tailEnd/>
          </a:ln>
        </p:spPr>
        <p:txBody>
          <a:bodyPr wrap="square">
            <a:spAutoFit/>
          </a:bodyPr>
          <a:lstStyle/>
          <a:p>
            <a:pPr algn="ctr">
              <a:lnSpc>
                <a:spcPct val="150000"/>
              </a:lnSpc>
            </a:pPr>
            <a:endParaRPr lang="en-US" sz="4800" b="1" dirty="0" smtClean="0">
              <a:solidFill>
                <a:srgbClr val="FFFF00"/>
              </a:solidFill>
              <a:latin typeface="Arial" pitchFamily="34" charset="0"/>
              <a:cs typeface="Arial" pitchFamily="34" charset="0"/>
            </a:endParaRPr>
          </a:p>
          <a:p>
            <a:pPr algn="ctr">
              <a:lnSpc>
                <a:spcPct val="150000"/>
              </a:lnSpc>
            </a:pPr>
            <a:r>
              <a:rPr lang="en-US" sz="4800" b="1" dirty="0" smtClean="0">
                <a:solidFill>
                  <a:srgbClr val="FFFF00"/>
                </a:solidFill>
                <a:latin typeface="Arial" pitchFamily="34" charset="0"/>
                <a:cs typeface="Arial" pitchFamily="34" charset="0"/>
              </a:rPr>
              <a:t>Recommendations by Legislative Action</a:t>
            </a:r>
          </a:p>
          <a:p>
            <a:pPr algn="ctr">
              <a:lnSpc>
                <a:spcPct val="150000"/>
              </a:lnSpc>
            </a:pPr>
            <a:r>
              <a:rPr lang="en-US" sz="3600" b="1" dirty="0" smtClean="0">
                <a:solidFill>
                  <a:srgbClr val="FFFF00"/>
                </a:solidFill>
                <a:latin typeface="Arial" pitchFamily="34" charset="0"/>
                <a:cs typeface="Arial" pitchFamily="34" charset="0"/>
              </a:rPr>
              <a:t>(Provided Document)</a:t>
            </a:r>
            <a:endParaRPr lang="en-US" sz="36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83798830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7-00134_MS_Qwest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8D45093-9C65-46FB-9332-B88902DC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with white cloud border design)</Template>
  <TotalTime>3269</TotalTime>
  <Words>935</Words>
  <Application>Microsoft Office PowerPoint</Application>
  <PresentationFormat>On-screen Show (4:3)</PresentationFormat>
  <Paragraphs>248</Paragraphs>
  <Slides>29</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Courier New</vt:lpstr>
      <vt:lpstr>Times New Roman</vt:lpstr>
      <vt:lpstr>Wingdings</vt:lpstr>
      <vt:lpstr>7-00134_MS_Qwest_template_Segoe</vt:lpstr>
      <vt:lpstr>White with Courier font for code slides</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Drinking Water</vt:lpstr>
      <vt:lpstr>PowerPoint Presentation</vt:lpstr>
      <vt:lpstr>PowerPoint Presentation</vt:lpstr>
      <vt:lpstr>Wastewater and Storm Water</vt:lpstr>
      <vt:lpstr>Keeping Water on the Land</vt:lpstr>
      <vt:lpstr>PowerPoint Presentation</vt:lpstr>
      <vt:lpstr>PowerPoint Presentation</vt:lpstr>
      <vt:lpstr>Survey– “Reading Between the Lines”</vt:lpstr>
      <vt:lpstr>PowerPoint Presentation</vt:lpstr>
      <vt:lpstr> Group 1: Focused Legislation</vt:lpstr>
      <vt:lpstr>Group 2: Legislation that Adds to  Missions of Agencies</vt:lpstr>
      <vt:lpstr>Group 3: Legislation that Creates  New Initiatives</vt:lpstr>
      <vt:lpstr>PowerPoint Presentation</vt:lpstr>
      <vt:lpstr>PowerPoint Presentation</vt:lpstr>
      <vt:lpstr>PowerPoint Presentation</vt:lpstr>
      <vt:lpstr>PowerPoint Presentation</vt:lpstr>
      <vt:lpstr>Next Steps</vt:lpstr>
      <vt:lpstr>2018 Meeting Schedule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Minnesota’s  Legislative Water Commission</dc:title>
  <dc:creator>Barb Huberty</dc:creator>
  <cp:keywords/>
  <cp:lastModifiedBy>Kasey Gerkovich</cp:lastModifiedBy>
  <cp:revision>385</cp:revision>
  <cp:lastPrinted>2018-10-12T17:21:58Z</cp:lastPrinted>
  <dcterms:created xsi:type="dcterms:W3CDTF">2015-03-10T18:36:30Z</dcterms:created>
  <dcterms:modified xsi:type="dcterms:W3CDTF">2018-10-15T21:45:29Z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TC102867179990</vt:lpwstr>
  </property>
</Properties>
</file>